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Lst>
  <p:notesMasterIdLst>
    <p:notesMasterId r:id="rId28"/>
  </p:notesMasterIdLst>
  <p:handoutMasterIdLst>
    <p:handoutMasterId r:id="rId29"/>
  </p:handoutMasterIdLst>
  <p:sldIdLst>
    <p:sldId id="273" r:id="rId5"/>
    <p:sldId id="274" r:id="rId6"/>
    <p:sldId id="275" r:id="rId7"/>
    <p:sldId id="307" r:id="rId8"/>
    <p:sldId id="280" r:id="rId9"/>
    <p:sldId id="256" r:id="rId10"/>
    <p:sldId id="276" r:id="rId11"/>
    <p:sldId id="277" r:id="rId12"/>
    <p:sldId id="279" r:id="rId13"/>
    <p:sldId id="282" r:id="rId14"/>
    <p:sldId id="283" r:id="rId15"/>
    <p:sldId id="285" r:id="rId16"/>
    <p:sldId id="286" r:id="rId17"/>
    <p:sldId id="304" r:id="rId18"/>
    <p:sldId id="305" r:id="rId19"/>
    <p:sldId id="306" r:id="rId20"/>
    <p:sldId id="308" r:id="rId21"/>
    <p:sldId id="296" r:id="rId22"/>
    <p:sldId id="298" r:id="rId23"/>
    <p:sldId id="302" r:id="rId24"/>
    <p:sldId id="299" r:id="rId25"/>
    <p:sldId id="300" r:id="rId26"/>
    <p:sldId id="269" r:id="rId27"/>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274" autoAdjust="0"/>
  </p:normalViewPr>
  <p:slideViewPr>
    <p:cSldViewPr snapToGrid="0" showGuides="1">
      <p:cViewPr varScale="1">
        <p:scale>
          <a:sx n="110" d="100"/>
          <a:sy n="110" d="100"/>
        </p:scale>
        <p:origin x="546" y="10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7814-4309-A95F-84F77F07A4C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7814-4309-A95F-84F77F07A4C1}"/>
              </c:ext>
            </c:extLst>
          </c:dPt>
          <c:dLbls>
            <c:dLbl>
              <c:idx val="0"/>
              <c:layout>
                <c:manualLayout>
                  <c:x val="0.20828572754962824"/>
                  <c:y val="3.1680816411835322E-3"/>
                </c:manualLayout>
              </c:layout>
              <c:tx>
                <c:rich>
                  <a:bodyPr/>
                  <a:lstStyle/>
                  <a:p>
                    <a:fld id="{2ABDF0EB-BFB1-D24D-8E2E-FBFA6487B893}" type="VALUE">
                      <a:rPr lang="en-US" b="1">
                        <a:solidFill>
                          <a:schemeClr val="tx1"/>
                        </a:solidFill>
                      </a:rPr>
                      <a:pPr/>
                      <a:t>[VALUE]</a:t>
                    </a:fld>
                    <a:r>
                      <a:rPr lang="en-US" b="1">
                        <a:solidFill>
                          <a:schemeClr val="tx1"/>
                        </a:solidFill>
                      </a:rPr>
                      <a:t> </a:t>
                    </a:r>
                  </a:p>
                  <a:p>
                    <a:r>
                      <a:rPr lang="en-US" b="1">
                        <a:solidFill>
                          <a:schemeClr val="tx1"/>
                        </a:solidFill>
                      </a:rPr>
                      <a:t> </a:t>
                    </a:r>
                    <a:r>
                      <a:rPr lang="en-US" sz="900" b="1" i="0" u="none" strike="noStrike" kern="1200" baseline="0">
                        <a:solidFill>
                          <a:schemeClr val="tx1"/>
                        </a:solidFill>
                      </a:rPr>
                      <a:t>181,887,139,712 MKD</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14-4309-A95F-84F77F07A4C1}"/>
                </c:ext>
              </c:extLst>
            </c:dLbl>
            <c:dLbl>
              <c:idx val="1"/>
              <c:layout>
                <c:manualLayout>
                  <c:x val="-9.2804412658539087E-2"/>
                  <c:y val="-4.3158634318080834E-2"/>
                </c:manualLayout>
              </c:layout>
              <c:tx>
                <c:rich>
                  <a:bodyPr/>
                  <a:lstStyle/>
                  <a:p>
                    <a:fld id="{760EA50E-9668-4848-82A0-DC7EF84613C7}" type="VALUE">
                      <a:rPr lang="en-US" b="1">
                        <a:solidFill>
                          <a:schemeClr val="tx1"/>
                        </a:solidFill>
                      </a:rPr>
                      <a:pPr/>
                      <a:t>[VALUE]</a:t>
                    </a:fld>
                    <a:r>
                      <a:rPr lang="en-US" b="1">
                        <a:solidFill>
                          <a:schemeClr val="tx1"/>
                        </a:solidFill>
                      </a:rPr>
                      <a:t> </a:t>
                    </a:r>
                  </a:p>
                  <a:p>
                    <a:r>
                      <a:rPr lang="en-US" b="1">
                        <a:solidFill>
                          <a:schemeClr val="tx1"/>
                        </a:solidFill>
                      </a:rPr>
                      <a:t>25,698,956,687 MKD</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814-4309-A95F-84F77F07A4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'Graphs Overview'!$A$10:$A$11</c:f>
              <c:strCache>
                <c:ptCount val="2"/>
                <c:pt idx="0">
                  <c:v>Пазарна капитализација на друштвата обврзани да известуваат за усогласеност со Кодексот</c:v>
                </c:pt>
                <c:pt idx="1">
                  <c:v>Други друштва</c:v>
                </c:pt>
              </c:strCache>
            </c:strRef>
          </c:cat>
          <c:val>
            <c:numRef>
              <c:f>'Graphs Overview'!$B$10:$B$11</c:f>
              <c:numCache>
                <c:formatCode>0%</c:formatCode>
                <c:ptCount val="2"/>
                <c:pt idx="0">
                  <c:v>0.88</c:v>
                </c:pt>
                <c:pt idx="1">
                  <c:v>0.12</c:v>
                </c:pt>
              </c:numCache>
            </c:numRef>
          </c:val>
          <c:extLst>
            <c:ext xmlns:c16="http://schemas.microsoft.com/office/drawing/2014/chart" uri="{C3380CC4-5D6E-409C-BE32-E72D297353CC}">
              <c16:uniqueId val="{00000004-7814-4309-A95F-84F77F07A4C1}"/>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09A5-4346-BB7A-50E973CD175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09A5-4346-BB7A-50E973CD1758}"/>
              </c:ext>
            </c:extLst>
          </c:dPt>
          <c:dLbls>
            <c:dLbl>
              <c:idx val="0"/>
              <c:layout>
                <c:manualLayout>
                  <c:x val="0.27594377073622967"/>
                  <c:y val="-1.6924480894329706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fld id="{6FBC6895-A7E2-4B6A-9F83-648FF37DDC8A}" type="VALUE">
                      <a:rPr lang="en-US" b="1">
                        <a:solidFill>
                          <a:schemeClr val="tx1"/>
                        </a:solidFill>
                      </a:rPr>
                      <a:pPr>
                        <a:defRPr b="1">
                          <a:solidFill>
                            <a:schemeClr val="tx1"/>
                          </a:solidFill>
                        </a:defRPr>
                      </a:pPr>
                      <a:t>[VALUE]</a:t>
                    </a:fld>
                    <a:r>
                      <a:rPr lang="en-US" b="1">
                        <a:solidFill>
                          <a:schemeClr val="tx1"/>
                        </a:solidFill>
                      </a:rPr>
                      <a:t>  </a:t>
                    </a:r>
                  </a:p>
                  <a:p>
                    <a:pPr>
                      <a:defRPr b="1">
                        <a:solidFill>
                          <a:schemeClr val="tx1"/>
                        </a:solidFill>
                      </a:defRPr>
                    </a:pPr>
                    <a:r>
                      <a:rPr lang="en-US" b="1">
                        <a:solidFill>
                          <a:schemeClr val="tx1"/>
                        </a:solidFill>
                      </a:rPr>
                      <a:t>96,120,497</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A5-4346-BB7A-50E973CD1758}"/>
                </c:ext>
              </c:extLst>
            </c:dLbl>
            <c:dLbl>
              <c:idx val="1"/>
              <c:layout>
                <c:manualLayout>
                  <c:x val="0.29839612085042888"/>
                  <c:y val="-7.9676453901135022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fld id="{D1AD5D87-A1C7-443A-806E-85B7191C17D9}" type="VALUE">
                      <a:rPr lang="en-US">
                        <a:solidFill>
                          <a:schemeClr val="tx1"/>
                        </a:solidFill>
                      </a:rPr>
                      <a:pPr>
                        <a:defRPr b="1">
                          <a:solidFill>
                            <a:schemeClr val="tx1"/>
                          </a:solidFill>
                        </a:defRPr>
                      </a:pPr>
                      <a:t>[VALUE]</a:t>
                    </a:fld>
                    <a:r>
                      <a:rPr lang="en-US">
                        <a:solidFill>
                          <a:schemeClr val="tx1"/>
                        </a:solidFill>
                      </a:rPr>
                      <a:t> </a:t>
                    </a:r>
                  </a:p>
                  <a:p>
                    <a:pPr>
                      <a:defRPr b="1">
                        <a:solidFill>
                          <a:schemeClr val="tx1"/>
                        </a:solidFill>
                      </a:defRPr>
                    </a:pPr>
                    <a:r>
                      <a:rPr lang="en-US">
                        <a:solidFill>
                          <a:schemeClr val="tx1"/>
                        </a:solidFill>
                      </a:rPr>
                      <a:t>4,055,184,846 </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9A5-4346-BB7A-50E973CD175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'Graphs Overview'!$A$16:$A$17</c:f>
              <c:strCache>
                <c:ptCount val="2"/>
                <c:pt idx="0">
                  <c:v>Вкупен промет на 28-те компании</c:v>
                </c:pt>
                <c:pt idx="1">
                  <c:v>Вкупен промет на останатите компании</c:v>
                </c:pt>
              </c:strCache>
            </c:strRef>
          </c:cat>
          <c:val>
            <c:numRef>
              <c:f>'Graphs Overview'!$B$16:$B$17</c:f>
              <c:numCache>
                <c:formatCode>0%</c:formatCode>
                <c:ptCount val="2"/>
                <c:pt idx="0">
                  <c:v>0.98</c:v>
                </c:pt>
                <c:pt idx="1">
                  <c:v>0.02</c:v>
                </c:pt>
              </c:numCache>
            </c:numRef>
          </c:val>
          <c:extLst>
            <c:ext xmlns:c16="http://schemas.microsoft.com/office/drawing/2014/chart" uri="{C3380CC4-5D6E-409C-BE32-E72D297353CC}">
              <c16:uniqueId val="{00000004-09A5-4346-BB7A-50E973CD1758}"/>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 overview of compliance'!$B$22</c:f>
              <c:strCache>
                <c:ptCount val="1"/>
                <c:pt idx="0">
                  <c:v>Просечна усогласеност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overview of compliance'!$A$23:$A$29</c:f>
              <c:strCache>
                <c:ptCount val="7"/>
                <c:pt idx="0">
                  <c:v>Дел 1</c:v>
                </c:pt>
                <c:pt idx="1">
                  <c:v>Дел 2</c:v>
                </c:pt>
                <c:pt idx="2">
                  <c:v>Дел 3 </c:v>
                </c:pt>
                <c:pt idx="3">
                  <c:v>Дел 4 </c:v>
                </c:pt>
                <c:pt idx="4">
                  <c:v>Дел 5</c:v>
                </c:pt>
                <c:pt idx="5">
                  <c:v>Дел 6 </c:v>
                </c:pt>
                <c:pt idx="6">
                  <c:v>Дел 7  </c:v>
                </c:pt>
              </c:strCache>
            </c:strRef>
          </c:cat>
          <c:val>
            <c:numRef>
              <c:f>'Graphs overview of compliance'!$B$23:$B$29</c:f>
              <c:numCache>
                <c:formatCode>0%</c:formatCode>
                <c:ptCount val="7"/>
                <c:pt idx="0">
                  <c:v>0.88</c:v>
                </c:pt>
                <c:pt idx="1">
                  <c:v>0.68</c:v>
                </c:pt>
                <c:pt idx="2">
                  <c:v>0.73</c:v>
                </c:pt>
                <c:pt idx="3">
                  <c:v>0.94</c:v>
                </c:pt>
                <c:pt idx="4">
                  <c:v>0.77</c:v>
                </c:pt>
                <c:pt idx="5">
                  <c:v>0.76</c:v>
                </c:pt>
                <c:pt idx="6">
                  <c:v>0.84</c:v>
                </c:pt>
              </c:numCache>
            </c:numRef>
          </c:val>
          <c:extLst>
            <c:ext xmlns:c16="http://schemas.microsoft.com/office/drawing/2014/chart" uri="{C3380CC4-5D6E-409C-BE32-E72D297353CC}">
              <c16:uniqueId val="{00000000-F874-4A7F-8D2A-B7F43D47ED7D}"/>
            </c:ext>
          </c:extLst>
        </c:ser>
        <c:dLbls>
          <c:showLegendKey val="0"/>
          <c:showVal val="0"/>
          <c:showCatName val="0"/>
          <c:showSerName val="0"/>
          <c:showPercent val="0"/>
          <c:showBubbleSize val="0"/>
        </c:dLbls>
        <c:gapWidth val="219"/>
        <c:overlap val="-27"/>
        <c:axId val="120792192"/>
        <c:axId val="120793728"/>
      </c:barChart>
      <c:catAx>
        <c:axId val="12079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93728"/>
        <c:crosses val="autoZero"/>
        <c:auto val="1"/>
        <c:lblAlgn val="ctr"/>
        <c:lblOffset val="100"/>
        <c:noMultiLvlLbl val="0"/>
      </c:catAx>
      <c:valAx>
        <c:axId val="120793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92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463093494750009E-2"/>
          <c:y val="0.17643091406420669"/>
          <c:w val="0.9560590504084"/>
          <c:h val="0.61224082920514711"/>
        </c:manualLayout>
      </c:layout>
      <c:barChart>
        <c:barDir val="col"/>
        <c:grouping val="stacked"/>
        <c:varyColors val="0"/>
        <c:ser>
          <c:idx val="0"/>
          <c:order val="0"/>
          <c:tx>
            <c:strRef>
              <c:f>'Graphs overview of compliance'!$B$3</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overview of compliance'!$A$4:$A$10</c:f>
              <c:strCache>
                <c:ptCount val="7"/>
                <c:pt idx="0">
                  <c:v>Дел 1</c:v>
                </c:pt>
                <c:pt idx="1">
                  <c:v>Дел 2</c:v>
                </c:pt>
                <c:pt idx="2">
                  <c:v>Дел 3</c:v>
                </c:pt>
                <c:pt idx="3">
                  <c:v>Дел 4 </c:v>
                </c:pt>
                <c:pt idx="4">
                  <c:v>Дел 5</c:v>
                </c:pt>
                <c:pt idx="5">
                  <c:v>Дел 6</c:v>
                </c:pt>
                <c:pt idx="6">
                  <c:v>Дел 7 </c:v>
                </c:pt>
              </c:strCache>
            </c:strRef>
          </c:cat>
          <c:val>
            <c:numRef>
              <c:f>'Graphs overview of compliance'!$B$4:$B$10</c:f>
              <c:numCache>
                <c:formatCode>0%</c:formatCode>
                <c:ptCount val="7"/>
                <c:pt idx="0">
                  <c:v>0.81975308641975309</c:v>
                </c:pt>
                <c:pt idx="1">
                  <c:v>0.60021786492374729</c:v>
                </c:pt>
                <c:pt idx="2">
                  <c:v>0.66007905138339917</c:v>
                </c:pt>
                <c:pt idx="3">
                  <c:v>0.907407407407407</c:v>
                </c:pt>
                <c:pt idx="4">
                  <c:v>0.70370370370370372</c:v>
                </c:pt>
                <c:pt idx="5">
                  <c:v>0.69312169312169314</c:v>
                </c:pt>
                <c:pt idx="6">
                  <c:v>0.68518518518518523</c:v>
                </c:pt>
              </c:numCache>
            </c:numRef>
          </c:val>
          <c:extLst>
            <c:ext xmlns:c16="http://schemas.microsoft.com/office/drawing/2014/chart" uri="{C3380CC4-5D6E-409C-BE32-E72D297353CC}">
              <c16:uniqueId val="{00000000-2CF4-4247-BE76-A401B08F1037}"/>
            </c:ext>
          </c:extLst>
        </c:ser>
        <c:ser>
          <c:idx val="1"/>
          <c:order val="1"/>
          <c:tx>
            <c:strRef>
              <c:f>'Graphs overview of compliance'!$C$3</c:f>
              <c:strCache>
                <c:ptCount val="1"/>
                <c:pt idx="0">
                  <c:v>Делумно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overview of compliance'!$A$4:$A$10</c:f>
              <c:strCache>
                <c:ptCount val="7"/>
                <c:pt idx="0">
                  <c:v>Дел 1</c:v>
                </c:pt>
                <c:pt idx="1">
                  <c:v>Дел 2</c:v>
                </c:pt>
                <c:pt idx="2">
                  <c:v>Дел 3</c:v>
                </c:pt>
                <c:pt idx="3">
                  <c:v>Дел 4 </c:v>
                </c:pt>
                <c:pt idx="4">
                  <c:v>Дел 5</c:v>
                </c:pt>
                <c:pt idx="5">
                  <c:v>Дел 6</c:v>
                </c:pt>
                <c:pt idx="6">
                  <c:v>Дел 7 </c:v>
                </c:pt>
              </c:strCache>
            </c:strRef>
          </c:cat>
          <c:val>
            <c:numRef>
              <c:f>'Graphs overview of compliance'!$C$4:$C$10</c:f>
              <c:numCache>
                <c:formatCode>0%</c:formatCode>
                <c:ptCount val="7"/>
                <c:pt idx="0">
                  <c:v>0.12345679012345678</c:v>
                </c:pt>
                <c:pt idx="1">
                  <c:v>0.15141612200435731</c:v>
                </c:pt>
                <c:pt idx="2">
                  <c:v>0.16205533596837945</c:v>
                </c:pt>
                <c:pt idx="3">
                  <c:v>0.05</c:v>
                </c:pt>
                <c:pt idx="4">
                  <c:v>0.1402116402116402</c:v>
                </c:pt>
                <c:pt idx="5">
                  <c:v>0.13227513227513227</c:v>
                </c:pt>
                <c:pt idx="6">
                  <c:v>0.31481481481481483</c:v>
                </c:pt>
              </c:numCache>
            </c:numRef>
          </c:val>
          <c:extLst>
            <c:ext xmlns:c16="http://schemas.microsoft.com/office/drawing/2014/chart" uri="{C3380CC4-5D6E-409C-BE32-E72D297353CC}">
              <c16:uniqueId val="{00000001-2CF4-4247-BE76-A401B08F1037}"/>
            </c:ext>
          </c:extLst>
        </c:ser>
        <c:ser>
          <c:idx val="2"/>
          <c:order val="2"/>
          <c:tx>
            <c:strRef>
              <c:f>'Graphs overview of compliance'!$D$3</c:f>
              <c:strCache>
                <c:ptCount val="1"/>
                <c:pt idx="0">
                  <c:v>Не</c:v>
                </c:pt>
              </c:strCache>
            </c:strRef>
          </c:tx>
          <c:spPr>
            <a:solidFill>
              <a:schemeClr val="accent3"/>
            </a:solidFill>
            <a:ln>
              <a:noFill/>
            </a:ln>
            <a:effectLst/>
          </c:spPr>
          <c:invertIfNegative val="0"/>
          <c:dLbls>
            <c:dLbl>
              <c:idx val="3"/>
              <c:layout>
                <c:manualLayout>
                  <c:x val="-1.0069684622218967E-16"/>
                  <c:y val="-2.6936017414382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F4-4247-BE76-A401B08F1037}"/>
                </c:ext>
              </c:extLst>
            </c:dLbl>
            <c:dLbl>
              <c:idx val="6"/>
              <c:delete val="1"/>
              <c:extLst>
                <c:ext xmlns:c15="http://schemas.microsoft.com/office/drawing/2012/chart" uri="{CE6537A1-D6FC-4f65-9D91-7224C49458BB}"/>
                <c:ext xmlns:c16="http://schemas.microsoft.com/office/drawing/2014/chart" uri="{C3380CC4-5D6E-409C-BE32-E72D297353CC}">
                  <c16:uniqueId val="{00000003-2CF4-4247-BE76-A401B08F10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overview of compliance'!$A$4:$A$10</c:f>
              <c:strCache>
                <c:ptCount val="7"/>
                <c:pt idx="0">
                  <c:v>Дел 1</c:v>
                </c:pt>
                <c:pt idx="1">
                  <c:v>Дел 2</c:v>
                </c:pt>
                <c:pt idx="2">
                  <c:v>Дел 3</c:v>
                </c:pt>
                <c:pt idx="3">
                  <c:v>Дел 4 </c:v>
                </c:pt>
                <c:pt idx="4">
                  <c:v>Дел 5</c:v>
                </c:pt>
                <c:pt idx="5">
                  <c:v>Дел 6</c:v>
                </c:pt>
                <c:pt idx="6">
                  <c:v>Дел 7 </c:v>
                </c:pt>
              </c:strCache>
            </c:strRef>
          </c:cat>
          <c:val>
            <c:numRef>
              <c:f>'Graphs overview of compliance'!$D$4:$D$10</c:f>
              <c:numCache>
                <c:formatCode>0%</c:formatCode>
                <c:ptCount val="7"/>
                <c:pt idx="0">
                  <c:v>5.6790123456790124E-2</c:v>
                </c:pt>
                <c:pt idx="1">
                  <c:v>0.24727668845315903</c:v>
                </c:pt>
                <c:pt idx="2">
                  <c:v>0.17786561264822134</c:v>
                </c:pt>
                <c:pt idx="3">
                  <c:v>3.7037037037037E-2</c:v>
                </c:pt>
                <c:pt idx="4">
                  <c:v>0.15608465608465608</c:v>
                </c:pt>
                <c:pt idx="5">
                  <c:v>0.18</c:v>
                </c:pt>
                <c:pt idx="6">
                  <c:v>0</c:v>
                </c:pt>
              </c:numCache>
            </c:numRef>
          </c:val>
          <c:extLst>
            <c:ext xmlns:c16="http://schemas.microsoft.com/office/drawing/2014/chart" uri="{C3380CC4-5D6E-409C-BE32-E72D297353CC}">
              <c16:uniqueId val="{00000004-2CF4-4247-BE76-A401B08F1037}"/>
            </c:ext>
          </c:extLst>
        </c:ser>
        <c:dLbls>
          <c:showLegendKey val="0"/>
          <c:showVal val="0"/>
          <c:showCatName val="0"/>
          <c:showSerName val="0"/>
          <c:showPercent val="0"/>
          <c:showBubbleSize val="0"/>
        </c:dLbls>
        <c:gapWidth val="150"/>
        <c:overlap val="100"/>
        <c:axId val="120737152"/>
        <c:axId val="120747136"/>
      </c:barChart>
      <c:catAx>
        <c:axId val="12073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47136"/>
        <c:crosses val="autoZero"/>
        <c:auto val="1"/>
        <c:lblAlgn val="ctr"/>
        <c:lblOffset val="100"/>
        <c:noMultiLvlLbl val="0"/>
      </c:catAx>
      <c:valAx>
        <c:axId val="120747136"/>
        <c:scaling>
          <c:orientation val="minMax"/>
        </c:scaling>
        <c:delete val="1"/>
        <c:axPos val="l"/>
        <c:numFmt formatCode="0%" sourceLinked="1"/>
        <c:majorTickMark val="none"/>
        <c:minorTickMark val="none"/>
        <c:tickLblPos val="nextTo"/>
        <c:crossAx val="120737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47585348130604"/>
          <c:y val="4.7024775762171643E-2"/>
          <c:w val="0.87281094042271801"/>
          <c:h val="0.7875265116058627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overview of compliance'!$A$39:$A$46</c:f>
              <c:strCache>
                <c:ptCount val="8"/>
                <c:pt idx="0">
                  <c:v>Одредба 1.4</c:v>
                </c:pt>
                <c:pt idx="1">
                  <c:v>Одредба 1.6</c:v>
                </c:pt>
                <c:pt idx="2">
                  <c:v>Одредба 2.2</c:v>
                </c:pt>
                <c:pt idx="3">
                  <c:v>Одредба 3.1</c:v>
                </c:pt>
                <c:pt idx="4">
                  <c:v>Одредба 4.1</c:v>
                </c:pt>
                <c:pt idx="5">
                  <c:v>Одредба 4.3</c:v>
                </c:pt>
                <c:pt idx="6">
                  <c:v>Одредба 7.1</c:v>
                </c:pt>
                <c:pt idx="7">
                  <c:v>Одредба 7.4</c:v>
                </c:pt>
              </c:strCache>
            </c:strRef>
          </c:cat>
          <c:val>
            <c:numRef>
              <c:f>'Graphs overview of compliance'!$B$39:$B$46</c:f>
              <c:numCache>
                <c:formatCode>0%</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E145-4770-BC34-D2998E7F632D}"/>
            </c:ext>
          </c:extLst>
        </c:ser>
        <c:dLbls>
          <c:showLegendKey val="0"/>
          <c:showVal val="0"/>
          <c:showCatName val="0"/>
          <c:showSerName val="0"/>
          <c:showPercent val="0"/>
          <c:showBubbleSize val="0"/>
        </c:dLbls>
        <c:gapWidth val="219"/>
        <c:overlap val="-27"/>
        <c:axId val="120830592"/>
        <c:axId val="120832384"/>
      </c:barChart>
      <c:catAx>
        <c:axId val="12083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832384"/>
        <c:crosses val="autoZero"/>
        <c:auto val="1"/>
        <c:lblAlgn val="ctr"/>
        <c:lblOffset val="100"/>
        <c:noMultiLvlLbl val="0"/>
      </c:catAx>
      <c:valAx>
        <c:axId val="120832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830592"/>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overview of compliance'!$F$39:$F$43</c:f>
              <c:strCache>
                <c:ptCount val="5"/>
                <c:pt idx="0">
                  <c:v>Одредба 2.17</c:v>
                </c:pt>
                <c:pt idx="1">
                  <c:v>Одредба 2.22</c:v>
                </c:pt>
                <c:pt idx="2">
                  <c:v>Одредба 2.19</c:v>
                </c:pt>
                <c:pt idx="3">
                  <c:v>Одредба 2.20</c:v>
                </c:pt>
                <c:pt idx="4">
                  <c:v>Одредба 2.24</c:v>
                </c:pt>
              </c:strCache>
            </c:strRef>
          </c:cat>
          <c:val>
            <c:numRef>
              <c:f>'Graphs overview of compliance'!$G$39:$G$43</c:f>
              <c:numCache>
                <c:formatCode>0%</c:formatCode>
                <c:ptCount val="5"/>
                <c:pt idx="0">
                  <c:v>0.19</c:v>
                </c:pt>
                <c:pt idx="1">
                  <c:v>0.28000000000000003</c:v>
                </c:pt>
                <c:pt idx="2">
                  <c:v>0.3</c:v>
                </c:pt>
                <c:pt idx="3">
                  <c:v>0.33</c:v>
                </c:pt>
                <c:pt idx="4">
                  <c:v>0.33</c:v>
                </c:pt>
              </c:numCache>
            </c:numRef>
          </c:val>
          <c:extLst>
            <c:ext xmlns:c16="http://schemas.microsoft.com/office/drawing/2014/chart" uri="{C3380CC4-5D6E-409C-BE32-E72D297353CC}">
              <c16:uniqueId val="{00000000-B9BC-4C4F-B05E-A2A31D767499}"/>
            </c:ext>
          </c:extLst>
        </c:ser>
        <c:dLbls>
          <c:showLegendKey val="0"/>
          <c:showVal val="0"/>
          <c:showCatName val="0"/>
          <c:showSerName val="0"/>
          <c:showPercent val="0"/>
          <c:showBubbleSize val="0"/>
        </c:dLbls>
        <c:gapWidth val="219"/>
        <c:overlap val="-27"/>
        <c:axId val="120865152"/>
        <c:axId val="120866688"/>
      </c:barChart>
      <c:catAx>
        <c:axId val="12086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866688"/>
        <c:crosses val="autoZero"/>
        <c:auto val="1"/>
        <c:lblAlgn val="ctr"/>
        <c:lblOffset val="100"/>
        <c:noMultiLvlLbl val="0"/>
      </c:catAx>
      <c:valAx>
        <c:axId val="120866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865152"/>
        <c:crosses val="autoZero"/>
        <c:crossBetween val="between"/>
      </c:valAx>
      <c:spPr>
        <a:solidFill>
          <a:sysClr val="window" lastClr="FFFFFF"/>
        </a:solid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3-4582-A63A-1C007C675B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3-4582-A63A-1C007C675B40}"/>
              </c:ext>
            </c:extLst>
          </c:dPt>
          <c:dLbls>
            <c:dLbl>
              <c:idx val="0"/>
              <c:layout>
                <c:manualLayout>
                  <c:x val="0.10555555555555556"/>
                  <c:y val="-9.2592592592593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B3-4582-A63A-1C007C675B40}"/>
                </c:ext>
              </c:extLst>
            </c:dLbl>
            <c:dLbl>
              <c:idx val="1"/>
              <c:layout>
                <c:manualLayout>
                  <c:x val="-0.11666655730533683"/>
                  <c:y val="-2.777777777777780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9875109361329823E-2"/>
                      <c:h val="6.0115923009623796E-2"/>
                    </c:manualLayout>
                  </c15:layout>
                </c:ext>
                <c:ext xmlns:c16="http://schemas.microsoft.com/office/drawing/2014/chart" uri="{C3380CC4-5D6E-409C-BE32-E72D297353CC}">
                  <c16:uniqueId val="{00000003-98B3-4582-A63A-1C007C675B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 compliance by topicT (2)'!$AD$18:$AD$19</c:f>
              <c:strCache>
                <c:ptCount val="2"/>
                <c:pt idx="0">
                  <c:v>мажи</c:v>
                </c:pt>
                <c:pt idx="1">
                  <c:v>жени</c:v>
                </c:pt>
              </c:strCache>
            </c:strRef>
          </c:cat>
          <c:val>
            <c:numRef>
              <c:f>'Graphs compliance by topicT (2)'!$AE$18:$AE$19</c:f>
              <c:numCache>
                <c:formatCode>0%</c:formatCode>
                <c:ptCount val="2"/>
                <c:pt idx="0">
                  <c:v>0.76923076923076927</c:v>
                </c:pt>
                <c:pt idx="1">
                  <c:v>0.23076923076923078</c:v>
                </c:pt>
              </c:numCache>
            </c:numRef>
          </c:val>
          <c:extLst>
            <c:ext xmlns:c16="http://schemas.microsoft.com/office/drawing/2014/chart" uri="{C3380CC4-5D6E-409C-BE32-E72D297353CC}">
              <c16:uniqueId val="{00000004-98B3-4582-A63A-1C007C675B4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'Graphs compliance by topicT2'!$B$12</c:f>
              <c:strCache>
                <c:ptCount val="1"/>
                <c:pt idx="0">
                  <c:v>Членови на надзорен одбор</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compliance by topicT2'!$C$12:$R$12</c:f>
              <c:numCache>
                <c:formatCode>General</c:formatCode>
                <c:ptCount val="16"/>
                <c:pt idx="0">
                  <c:v>1</c:v>
                </c:pt>
                <c:pt idx="1">
                  <c:v>2</c:v>
                </c:pt>
                <c:pt idx="2">
                  <c:v>2</c:v>
                </c:pt>
                <c:pt idx="3">
                  <c:v>1</c:v>
                </c:pt>
                <c:pt idx="4">
                  <c:v>1</c:v>
                </c:pt>
                <c:pt idx="5">
                  <c:v>3</c:v>
                </c:pt>
                <c:pt idx="6">
                  <c:v>1</c:v>
                </c:pt>
                <c:pt idx="7">
                  <c:v>1</c:v>
                </c:pt>
                <c:pt idx="8">
                  <c:v>3</c:v>
                </c:pt>
                <c:pt idx="9">
                  <c:v>1</c:v>
                </c:pt>
                <c:pt idx="10">
                  <c:v>1</c:v>
                </c:pt>
                <c:pt idx="11">
                  <c:v>0</c:v>
                </c:pt>
                <c:pt idx="12">
                  <c:v>0</c:v>
                </c:pt>
                <c:pt idx="13">
                  <c:v>1</c:v>
                </c:pt>
                <c:pt idx="14">
                  <c:v>1</c:v>
                </c:pt>
                <c:pt idx="15">
                  <c:v>0</c:v>
                </c:pt>
              </c:numCache>
            </c:numRef>
          </c:val>
          <c:extLst>
            <c:ext xmlns:c16="http://schemas.microsoft.com/office/drawing/2014/chart" uri="{C3380CC4-5D6E-409C-BE32-E72D297353CC}">
              <c16:uniqueId val="{00000000-594E-4410-B4D6-29364C3F2B29}"/>
            </c:ext>
          </c:extLst>
        </c:ser>
        <c:ser>
          <c:idx val="1"/>
          <c:order val="1"/>
          <c:tx>
            <c:strRef>
              <c:f>'Graphs compliance by topicT2'!$B$13</c:f>
              <c:strCache>
                <c:ptCount val="1"/>
                <c:pt idx="0">
                  <c:v>Членови на управен одбор</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compliance by topicT2'!$C$13:$R$13</c:f>
              <c:numCache>
                <c:formatCode>General</c:formatCode>
                <c:ptCount val="16"/>
                <c:pt idx="0">
                  <c:v>1</c:v>
                </c:pt>
                <c:pt idx="1">
                  <c:v>1</c:v>
                </c:pt>
                <c:pt idx="2">
                  <c:v>2</c:v>
                </c:pt>
                <c:pt idx="3">
                  <c:v>1</c:v>
                </c:pt>
                <c:pt idx="4">
                  <c:v>1</c:v>
                </c:pt>
                <c:pt idx="5">
                  <c:v>0</c:v>
                </c:pt>
                <c:pt idx="6">
                  <c:v>1</c:v>
                </c:pt>
                <c:pt idx="7">
                  <c:v>1</c:v>
                </c:pt>
                <c:pt idx="8">
                  <c:v>1</c:v>
                </c:pt>
                <c:pt idx="9">
                  <c:v>1</c:v>
                </c:pt>
                <c:pt idx="10">
                  <c:v>1</c:v>
                </c:pt>
                <c:pt idx="11">
                  <c:v>2</c:v>
                </c:pt>
                <c:pt idx="12">
                  <c:v>2</c:v>
                </c:pt>
                <c:pt idx="13">
                  <c:v>0</c:v>
                </c:pt>
                <c:pt idx="14">
                  <c:v>1</c:v>
                </c:pt>
                <c:pt idx="15">
                  <c:v>0</c:v>
                </c:pt>
              </c:numCache>
            </c:numRef>
          </c:val>
          <c:extLst>
            <c:ext xmlns:c16="http://schemas.microsoft.com/office/drawing/2014/chart" uri="{C3380CC4-5D6E-409C-BE32-E72D297353CC}">
              <c16:uniqueId val="{00000001-594E-4410-B4D6-29364C3F2B29}"/>
            </c:ext>
          </c:extLst>
        </c:ser>
        <c:dLbls>
          <c:showLegendKey val="0"/>
          <c:showVal val="0"/>
          <c:showCatName val="0"/>
          <c:showSerName val="0"/>
          <c:showPercent val="0"/>
          <c:showBubbleSize val="0"/>
        </c:dLbls>
        <c:gapWidth val="150"/>
        <c:overlap val="100"/>
        <c:axId val="120377344"/>
        <c:axId val="120378880"/>
      </c:barChart>
      <c:catAx>
        <c:axId val="12037734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378880"/>
        <c:crosses val="autoZero"/>
        <c:auto val="1"/>
        <c:lblAlgn val="ctr"/>
        <c:lblOffset val="100"/>
        <c:noMultiLvlLbl val="0"/>
      </c:catAx>
      <c:valAx>
        <c:axId val="12037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37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475722405021644E-2"/>
          <c:y val="7.1056874967129202E-2"/>
          <c:w val="0.90052427759497833"/>
          <c:h val="0.65680238094616428"/>
        </c:manualLayout>
      </c:layout>
      <c:barChart>
        <c:barDir val="col"/>
        <c:grouping val="stacked"/>
        <c:varyColors val="0"/>
        <c:ser>
          <c:idx val="0"/>
          <c:order val="0"/>
          <c:tx>
            <c:strRef>
              <c:f>'Graph compliance by topic T1'!$B$10</c:f>
              <c:strCache>
                <c:ptCount val="1"/>
                <c:pt idx="0">
                  <c:v>Извршни членови на одбор на директори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 compliance by topic T1'!$C$10:$M$10</c:f>
              <c:numCache>
                <c:formatCode>General</c:formatCode>
                <c:ptCount val="11"/>
                <c:pt idx="0">
                  <c:v>1</c:v>
                </c:pt>
                <c:pt idx="1">
                  <c:v>0</c:v>
                </c:pt>
                <c:pt idx="2">
                  <c:v>0</c:v>
                </c:pt>
                <c:pt idx="3">
                  <c:v>1</c:v>
                </c:pt>
                <c:pt idx="4">
                  <c:v>0</c:v>
                </c:pt>
                <c:pt idx="5">
                  <c:v>1</c:v>
                </c:pt>
                <c:pt idx="6">
                  <c:v>0</c:v>
                </c:pt>
                <c:pt idx="7">
                  <c:v>0</c:v>
                </c:pt>
                <c:pt idx="8">
                  <c:v>0</c:v>
                </c:pt>
                <c:pt idx="9">
                  <c:v>0</c:v>
                </c:pt>
                <c:pt idx="10">
                  <c:v>0</c:v>
                </c:pt>
              </c:numCache>
            </c:numRef>
          </c:val>
          <c:extLst>
            <c:ext xmlns:c16="http://schemas.microsoft.com/office/drawing/2014/chart" uri="{C3380CC4-5D6E-409C-BE32-E72D297353CC}">
              <c16:uniqueId val="{00000000-2428-461D-9A2A-2EBA060E35A4}"/>
            </c:ext>
          </c:extLst>
        </c:ser>
        <c:ser>
          <c:idx val="1"/>
          <c:order val="1"/>
          <c:tx>
            <c:strRef>
              <c:f>'Graph compliance by topic T1'!$B$11</c:f>
              <c:strCache>
                <c:ptCount val="1"/>
                <c:pt idx="0">
                  <c:v>Неизвршни членови на одбор на директори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 compliance by topic T1'!$C$11:$M$11</c:f>
              <c:numCache>
                <c:formatCode>General</c:formatCode>
                <c:ptCount val="11"/>
                <c:pt idx="0">
                  <c:v>1</c:v>
                </c:pt>
                <c:pt idx="1">
                  <c:v>0</c:v>
                </c:pt>
                <c:pt idx="2">
                  <c:v>1</c:v>
                </c:pt>
                <c:pt idx="3">
                  <c:v>1</c:v>
                </c:pt>
                <c:pt idx="4">
                  <c:v>3</c:v>
                </c:pt>
                <c:pt idx="5">
                  <c:v>3</c:v>
                </c:pt>
                <c:pt idx="6">
                  <c:v>1</c:v>
                </c:pt>
                <c:pt idx="7">
                  <c:v>0</c:v>
                </c:pt>
                <c:pt idx="8">
                  <c:v>2</c:v>
                </c:pt>
                <c:pt idx="9">
                  <c:v>1</c:v>
                </c:pt>
                <c:pt idx="10">
                  <c:v>0</c:v>
                </c:pt>
              </c:numCache>
            </c:numRef>
          </c:val>
          <c:extLst>
            <c:ext xmlns:c16="http://schemas.microsoft.com/office/drawing/2014/chart" uri="{C3380CC4-5D6E-409C-BE32-E72D297353CC}">
              <c16:uniqueId val="{00000001-2428-461D-9A2A-2EBA060E35A4}"/>
            </c:ext>
          </c:extLst>
        </c:ser>
        <c:dLbls>
          <c:showLegendKey val="0"/>
          <c:showVal val="0"/>
          <c:showCatName val="0"/>
          <c:showSerName val="0"/>
          <c:showPercent val="0"/>
          <c:showBubbleSize val="0"/>
        </c:dLbls>
        <c:gapWidth val="150"/>
        <c:overlap val="100"/>
        <c:axId val="120922112"/>
        <c:axId val="120923648"/>
      </c:barChart>
      <c:catAx>
        <c:axId val="1209221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923648"/>
        <c:crosses val="autoZero"/>
        <c:auto val="1"/>
        <c:lblAlgn val="ctr"/>
        <c:lblOffset val="100"/>
        <c:noMultiLvlLbl val="0"/>
      </c:catAx>
      <c:valAx>
        <c:axId val="120923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92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9DCEA5FC-4640-45AF-B712-7A4FD94AEF0D}">
      <dgm:prSet phldrT="[Text]" custT="1"/>
      <dgm:spPr>
        <a:ln>
          <a:noFill/>
        </a:ln>
      </dgm:spPr>
      <dgm:t>
        <a:bodyPr/>
        <a:lstStyle/>
        <a:p>
          <a:r>
            <a:rPr lang="en-US" sz="1600" b="0" i="0"/>
            <a:t>26.10.2021 </a:t>
          </a:r>
          <a:endParaRPr lang="en-US" sz="1100" dirty="0"/>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dgm:spPr/>
      <dgm:t>
        <a:bodyPr/>
        <a:lstStyle/>
        <a:p>
          <a:pPr>
            <a:buFont typeface="Arial" panose="020B0604020202020204" pitchFamily="34" charset="0"/>
            <a:buNone/>
          </a:pPr>
          <a:r>
            <a:rPr lang="mk-MK" dirty="0"/>
            <a:t>Донесување на Кодексот </a:t>
          </a:r>
          <a:endParaRPr lang="en-US" dirty="0"/>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096A9AF0-0DAE-4EB3-B448-4501DA034F4A}">
      <dgm:prSet phldrT="[Text]" custT="1"/>
      <dgm:spPr/>
      <dgm:t>
        <a:bodyPr/>
        <a:lstStyle/>
        <a:p>
          <a:r>
            <a:rPr lang="mk-MK" sz="1600" b="0" dirty="0"/>
            <a:t>2022</a:t>
          </a:r>
          <a:endParaRPr lang="en-US" sz="1100" b="0" dirty="0"/>
        </a:p>
      </dgm:t>
    </dgm:pt>
    <dgm:pt modelId="{8CE6ABD6-768E-42C8-9029-C3B5F278B21C}" type="parTrans" cxnId="{CA0753BD-DB60-4D68-8486-5B376B839B26}">
      <dgm:prSet/>
      <dgm:spPr/>
      <dgm:t>
        <a:bodyPr/>
        <a:lstStyle/>
        <a:p>
          <a:endParaRPr lang="en-US"/>
        </a:p>
      </dgm:t>
    </dgm:pt>
    <dgm:pt modelId="{6B0D7DA9-E6ED-4137-9716-F48BF62327A8}" type="sibTrans" cxnId="{CA0753BD-DB60-4D68-8486-5B376B839B26}">
      <dgm:prSet/>
      <dgm:spPr/>
      <dgm:t>
        <a:bodyPr/>
        <a:lstStyle/>
        <a:p>
          <a:endParaRPr lang="en-US"/>
        </a:p>
      </dgm:t>
    </dgm:pt>
    <dgm:pt modelId="{CA6B1BA0-B2FC-48AD-8EDA-F4AAA4AF2782}">
      <dgm:prSet custT="1"/>
      <dgm:spPr>
        <a:ln>
          <a:noFill/>
        </a:ln>
      </dgm:spPr>
      <dgm:t>
        <a:bodyPr/>
        <a:lstStyle/>
        <a:p>
          <a:r>
            <a:rPr lang="mk-MK" sz="1600"/>
            <a:t>05.2023</a:t>
          </a:r>
          <a:endParaRPr lang="en-US" sz="1600" dirty="0"/>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dgm:spPr/>
      <dgm:t>
        <a:bodyPr/>
        <a:lstStyle/>
        <a:p>
          <a:pPr>
            <a:spcAft>
              <a:spcPts val="0"/>
            </a:spcAft>
            <a:buFont typeface="Arial" panose="020B0604020202020204" pitchFamily="34" charset="0"/>
            <a:buNone/>
          </a:pPr>
          <a:r>
            <a:rPr lang="mk-MK" dirty="0"/>
            <a:t>Прва година на примена на Кодексот</a:t>
          </a:r>
        </a:p>
        <a:p>
          <a:pPr>
            <a:spcAft>
              <a:spcPct val="35000"/>
            </a:spcAft>
            <a:buFont typeface="Arial" panose="020B0604020202020204" pitchFamily="34" charset="0"/>
            <a:buNone/>
          </a:pPr>
          <a:endParaRPr lang="en-US" dirty="0"/>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dgm:spPr/>
      <dgm:t>
        <a:bodyPr/>
        <a:lstStyle/>
        <a:p>
          <a:r>
            <a:rPr lang="mk-MK" dirty="0"/>
            <a:t>Известување по прв пат за примена на Кодексот</a:t>
          </a:r>
          <a:endParaRPr lang="en-US" dirty="0"/>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212ADAAB-D5CB-4BBC-8DAF-7340FD334994}">
      <dgm:prSet custT="1"/>
      <dgm:spPr>
        <a:ln>
          <a:noFill/>
        </a:ln>
      </dgm:spPr>
      <dgm:t>
        <a:bodyPr/>
        <a:lstStyle/>
        <a:p>
          <a:r>
            <a:rPr lang="mk-MK" sz="1600" b="1"/>
            <a:t>09.2023</a:t>
          </a:r>
          <a:endParaRPr lang="en-US" sz="1100" dirty="0"/>
        </a:p>
      </dgm:t>
    </dgm:pt>
    <dgm:pt modelId="{45F6D312-A686-491E-95E3-EFB9640CC472}" type="parTrans" cxnId="{C8C7266C-2A0C-476A-85B3-F12BE2521F4C}">
      <dgm:prSet/>
      <dgm:spPr/>
      <dgm:t>
        <a:bodyPr/>
        <a:lstStyle/>
        <a:p>
          <a:endParaRPr lang="en-US"/>
        </a:p>
      </dgm:t>
    </dgm:pt>
    <dgm:pt modelId="{AB2787E4-2A8B-428D-A4AE-2B14DCFFC4E7}" type="sibTrans" cxnId="{C8C7266C-2A0C-476A-85B3-F12BE2521F4C}">
      <dgm:prSet/>
      <dgm:spPr/>
      <dgm:t>
        <a:bodyPr/>
        <a:lstStyle/>
        <a:p>
          <a:endParaRPr lang="en-US"/>
        </a:p>
      </dgm:t>
    </dgm:pt>
    <dgm:pt modelId="{2AEE5C11-34AE-4EB7-8907-9BED418EA471}">
      <dgm:prSet/>
      <dgm:spPr/>
      <dgm:t>
        <a:bodyPr/>
        <a:lstStyle/>
        <a:p>
          <a:r>
            <a:rPr lang="mk-MK" dirty="0"/>
            <a:t>Прв Извештај за усогласеност со Кодексот</a:t>
          </a:r>
          <a:endParaRPr lang="en-US" dirty="0"/>
        </a:p>
      </dgm:t>
    </dgm:pt>
    <dgm:pt modelId="{2E14AD1F-C7EA-45AE-ADC0-0EE92A6516CB}" type="parTrans" cxnId="{DD687B5C-28C8-4088-99B8-D375C5FDAE4A}">
      <dgm:prSet/>
      <dgm:spPr/>
      <dgm:t>
        <a:bodyPr/>
        <a:lstStyle/>
        <a:p>
          <a:endParaRPr lang="en-US"/>
        </a:p>
      </dgm:t>
    </dgm:pt>
    <dgm:pt modelId="{F36FDDA0-6B91-47CB-8114-B6F076E55FC8}" type="sibTrans" cxnId="{DD687B5C-28C8-4088-99B8-D375C5FDAE4A}">
      <dgm:prSet/>
      <dgm:spPr/>
      <dgm:t>
        <a:bodyPr/>
        <a:lstStyle/>
        <a:p>
          <a:endParaRPr lang="en-US"/>
        </a:p>
      </dgm:t>
    </dgm:pt>
    <dgm:pt modelId="{5F921152-9384-47DF-B8E9-E72D0C53A843}" type="pres">
      <dgm:prSet presAssocID="{63085546-7C7C-4B3E-ABEB-2669F1A65FB2}" presName="Name0" presStyleCnt="0">
        <dgm:presLayoutVars>
          <dgm:chMax/>
          <dgm:chPref/>
          <dgm:animLvl val="lvl"/>
        </dgm:presLayoutVars>
      </dgm:prSet>
      <dgm:spPr/>
    </dgm:pt>
    <dgm:pt modelId="{F8B36E6C-C1EF-4E5A-A571-AE18D31F25A7}" type="pres">
      <dgm:prSet presAssocID="{9DCEA5FC-4640-45AF-B712-7A4FD94AEF0D}" presName="composite" presStyleCnt="0"/>
      <dgm:spPr/>
    </dgm:pt>
    <dgm:pt modelId="{D8FDC703-BDCB-4076-9523-E30657D3FBEC}" type="pres">
      <dgm:prSet presAssocID="{9DCEA5FC-4640-45AF-B712-7A4FD94AEF0D}" presName="Parent1" presStyleLbl="alignNode1" presStyleIdx="0" presStyleCnt="4" custScaleX="97271" custScaleY="97271" custLinFactNeighborY="0">
        <dgm:presLayoutVars>
          <dgm:chMax val="1"/>
          <dgm:chPref val="1"/>
          <dgm:bulletEnabled val="1"/>
        </dgm:presLayoutVars>
      </dgm:prSet>
      <dgm:spPr/>
    </dgm:pt>
    <dgm:pt modelId="{E20F6FBA-79EE-464D-B80B-A2452E8154E8}" type="pres">
      <dgm:prSet presAssocID="{9DCEA5FC-4640-45AF-B712-7A4FD94AEF0D}" presName="Childtext1" presStyleLbl="revTx" presStyleIdx="0" presStyleCnt="4">
        <dgm:presLayoutVars>
          <dgm:chMax val="0"/>
          <dgm:chPref val="0"/>
          <dgm:bulletEnabled/>
        </dgm:presLayoutVars>
      </dgm:prSet>
      <dgm:spPr/>
    </dgm:pt>
    <dgm:pt modelId="{1E94F6A7-8DDE-4C87-A134-3E5F2C1ABE68}" type="pres">
      <dgm:prSet presAssocID="{9DCEA5FC-4640-45AF-B712-7A4FD94AEF0D}" presName="ConnectLine" presStyleLbl="sibTrans1D1" presStyleIdx="0" presStyleCnt="4"/>
      <dgm:spPr>
        <a:noFill/>
        <a:ln w="3175" cap="flat" cmpd="sng" algn="ctr">
          <a:solidFill>
            <a:schemeClr val="bg1">
              <a:lumMod val="75000"/>
            </a:schemeClr>
          </a:solidFill>
          <a:prstDash val="solid"/>
          <a:miter lim="800000"/>
        </a:ln>
        <a:effectLst/>
      </dgm:spPr>
    </dgm:pt>
    <dgm:pt modelId="{8EB8A2AD-C798-4FAE-A825-A5BF2B46E920}" type="pres">
      <dgm:prSet presAssocID="{9DCEA5FC-4640-45AF-B712-7A4FD94AEF0D}" presName="ConnectLineEnd" presStyleLbl="node1" presStyleIdx="0" presStyleCnt="4"/>
      <dgm:spPr>
        <a:prstGeom prst="diamond">
          <a:avLst/>
        </a:prstGeom>
      </dgm:spPr>
    </dgm:pt>
    <dgm:pt modelId="{A10B4A03-964D-4886-85C4-71A6954ABDCA}" type="pres">
      <dgm:prSet presAssocID="{9DCEA5FC-4640-45AF-B712-7A4FD94AEF0D}" presName="EmptyPane" presStyleCnt="0"/>
      <dgm:spPr/>
    </dgm:pt>
    <dgm:pt modelId="{B83DEA66-1806-4316-857B-546C6C0ABDBC}" type="pres">
      <dgm:prSet presAssocID="{0A99745B-BB5C-49B3-A782-8DB57641F6C9}" presName="spaceBetweenRectangles" presStyleLbl="fgAcc1" presStyleIdx="0" presStyleCnt="3"/>
      <dgm:spPr/>
    </dgm:pt>
    <dgm:pt modelId="{02729628-BF65-48E9-9810-7D4F7F2E81FF}" type="pres">
      <dgm:prSet presAssocID="{096A9AF0-0DAE-4EB3-B448-4501DA034F4A}" presName="composite" presStyleCnt="0"/>
      <dgm:spPr/>
    </dgm:pt>
    <dgm:pt modelId="{DF8C3026-7247-4C69-87F8-5D5E7C9A3FD0}" type="pres">
      <dgm:prSet presAssocID="{096A9AF0-0DAE-4EB3-B448-4501DA034F4A}" presName="Parent1" presStyleLbl="alignNode1" presStyleIdx="1" presStyleCnt="4" custScaleX="120692">
        <dgm:presLayoutVars>
          <dgm:chMax val="1"/>
          <dgm:chPref val="1"/>
          <dgm:bulletEnabled val="1"/>
        </dgm:presLayoutVars>
      </dgm:prSet>
      <dgm:spPr/>
    </dgm:pt>
    <dgm:pt modelId="{B8BEE52E-BB32-4A29-889D-98418E8AEC2C}" type="pres">
      <dgm:prSet presAssocID="{096A9AF0-0DAE-4EB3-B448-4501DA034F4A}" presName="Childtext1" presStyleLbl="revTx" presStyleIdx="1" presStyleCnt="4">
        <dgm:presLayoutVars>
          <dgm:chMax val="0"/>
          <dgm:chPref val="0"/>
          <dgm:bulletEnabled/>
        </dgm:presLayoutVars>
      </dgm:prSet>
      <dgm:spPr/>
    </dgm:pt>
    <dgm:pt modelId="{A24ACEDC-53F3-4F4F-ADA4-A1B743D31A1C}" type="pres">
      <dgm:prSet presAssocID="{096A9AF0-0DAE-4EB3-B448-4501DA034F4A}" presName="ConnectLine" presStyleLbl="sibTrans1D1" presStyleIdx="1" presStyleCnt="4"/>
      <dgm:spPr>
        <a:noFill/>
        <a:ln w="3175" cap="flat" cmpd="sng" algn="ctr">
          <a:solidFill>
            <a:schemeClr val="bg1">
              <a:lumMod val="75000"/>
            </a:schemeClr>
          </a:solidFill>
          <a:prstDash val="solid"/>
          <a:miter lim="800000"/>
        </a:ln>
        <a:effectLst/>
      </dgm:spPr>
    </dgm:pt>
    <dgm:pt modelId="{ED452210-013D-4950-8789-E67FF76A5191}" type="pres">
      <dgm:prSet presAssocID="{096A9AF0-0DAE-4EB3-B448-4501DA034F4A}" presName="ConnectLineEnd" presStyleLbl="node1" presStyleIdx="1" presStyleCnt="4"/>
      <dgm:spPr>
        <a:prstGeom prst="diamond">
          <a:avLst/>
        </a:prstGeom>
      </dgm:spPr>
    </dgm:pt>
    <dgm:pt modelId="{3C3A719C-9A3D-45A5-AF6C-44CB2262FFED}" type="pres">
      <dgm:prSet presAssocID="{096A9AF0-0DAE-4EB3-B448-4501DA034F4A}" presName="EmptyPane" presStyleCnt="0"/>
      <dgm:spPr/>
    </dgm:pt>
    <dgm:pt modelId="{740E9D1E-0907-4886-B962-E6A42470EA9E}" type="pres">
      <dgm:prSet presAssocID="{6B0D7DA9-E6ED-4137-9716-F48BF62327A8}" presName="spaceBetweenRectangles" presStyleLbl="fgAcc1" presStyleIdx="1" presStyleCnt="3"/>
      <dgm:spPr/>
    </dgm:pt>
    <dgm:pt modelId="{65AA0B6E-245D-4872-981C-37F4EBA3AF9C}" type="pres">
      <dgm:prSet presAssocID="{CA6B1BA0-B2FC-48AD-8EDA-F4AAA4AF2782}" presName="composite" presStyleCnt="0"/>
      <dgm:spPr/>
    </dgm:pt>
    <dgm:pt modelId="{80232FD9-5E8C-4C69-B2DA-83D44EDF19CF}" type="pres">
      <dgm:prSet presAssocID="{CA6B1BA0-B2FC-48AD-8EDA-F4AAA4AF2782}" presName="Parent1" presStyleLbl="alignNode1" presStyleIdx="2" presStyleCnt="4" custLinFactNeighborX="-3323">
        <dgm:presLayoutVars>
          <dgm:chMax val="1"/>
          <dgm:chPref val="1"/>
          <dgm:bulletEnabled val="1"/>
        </dgm:presLayoutVars>
      </dgm:prSet>
      <dgm:spPr/>
    </dgm:pt>
    <dgm:pt modelId="{DF1E9D22-47D4-4C5C-A257-E840FAA8C83A}" type="pres">
      <dgm:prSet presAssocID="{CA6B1BA0-B2FC-48AD-8EDA-F4AAA4AF2782}" presName="Childtext1" presStyleLbl="revTx" presStyleIdx="2" presStyleCnt="4">
        <dgm:presLayoutVars>
          <dgm:chMax val="0"/>
          <dgm:chPref val="0"/>
          <dgm:bulletEnabled/>
        </dgm:presLayoutVars>
      </dgm:prSet>
      <dgm:spPr/>
    </dgm:pt>
    <dgm:pt modelId="{92880EB9-9372-4E08-BB3E-D5E2CB324333}" type="pres">
      <dgm:prSet presAssocID="{CA6B1BA0-B2FC-48AD-8EDA-F4AAA4AF2782}" presName="ConnectLine" presStyleLbl="sibTrans1D1" presStyleIdx="2" presStyleCnt="4"/>
      <dgm:spPr>
        <a:noFill/>
        <a:ln w="3175" cap="flat" cmpd="sng" algn="ctr">
          <a:solidFill>
            <a:schemeClr val="bg1">
              <a:lumMod val="75000"/>
            </a:schemeClr>
          </a:solidFill>
          <a:prstDash val="solid"/>
          <a:miter lim="800000"/>
        </a:ln>
        <a:effectLst/>
      </dgm:spPr>
    </dgm:pt>
    <dgm:pt modelId="{D7FE156B-76E4-4ED6-9666-E3256FB28C4F}" type="pres">
      <dgm:prSet presAssocID="{CA6B1BA0-B2FC-48AD-8EDA-F4AAA4AF2782}" presName="ConnectLineEnd" presStyleLbl="node1" presStyleIdx="2" presStyleCnt="4"/>
      <dgm:spPr>
        <a:prstGeom prst="diamond">
          <a:avLst/>
        </a:prstGeom>
      </dgm:spPr>
    </dgm:pt>
    <dgm:pt modelId="{67442576-64D6-41B0-B604-3949681A3248}" type="pres">
      <dgm:prSet presAssocID="{CA6B1BA0-B2FC-48AD-8EDA-F4AAA4AF2782}" presName="EmptyPane" presStyleCnt="0"/>
      <dgm:spPr/>
    </dgm:pt>
    <dgm:pt modelId="{78779B33-F697-45A1-8947-238C6735CAD7}" type="pres">
      <dgm:prSet presAssocID="{39FB540D-D808-4040-9A37-0AC474C0212F}" presName="spaceBetweenRectangles" presStyleLbl="fgAcc1" presStyleIdx="2" presStyleCnt="3"/>
      <dgm:spPr/>
    </dgm:pt>
    <dgm:pt modelId="{7E52F4CE-F4E0-4771-BB16-4DEE741514C7}" type="pres">
      <dgm:prSet presAssocID="{212ADAAB-D5CB-4BBC-8DAF-7340FD334994}" presName="composite" presStyleCnt="0"/>
      <dgm:spPr/>
    </dgm:pt>
    <dgm:pt modelId="{8DBE84BD-A0B9-479B-AE95-04F7EA15E9E9}" type="pres">
      <dgm:prSet presAssocID="{212ADAAB-D5CB-4BBC-8DAF-7340FD334994}" presName="Parent1" presStyleLbl="alignNode1" presStyleIdx="3" presStyleCnt="4">
        <dgm:presLayoutVars>
          <dgm:chMax val="1"/>
          <dgm:chPref val="1"/>
          <dgm:bulletEnabled val="1"/>
        </dgm:presLayoutVars>
      </dgm:prSet>
      <dgm:spPr/>
    </dgm:pt>
    <dgm:pt modelId="{0E2E4126-B6A8-45C5-B2C7-2C06AD6E18E7}" type="pres">
      <dgm:prSet presAssocID="{212ADAAB-D5CB-4BBC-8DAF-7340FD334994}" presName="Childtext1" presStyleLbl="revTx" presStyleIdx="3" presStyleCnt="4">
        <dgm:presLayoutVars>
          <dgm:chMax val="0"/>
          <dgm:chPref val="0"/>
          <dgm:bulletEnabled/>
        </dgm:presLayoutVars>
      </dgm:prSet>
      <dgm:spPr/>
    </dgm:pt>
    <dgm:pt modelId="{B02DD85E-7A61-4DD2-A857-0D2584C55ACD}" type="pres">
      <dgm:prSet presAssocID="{212ADAAB-D5CB-4BBC-8DAF-7340FD334994}" presName="ConnectLine" presStyleLbl="sibTrans1D1" presStyleIdx="3" presStyleCnt="4"/>
      <dgm:spPr>
        <a:noFill/>
        <a:ln w="3175" cap="flat" cmpd="sng" algn="ctr">
          <a:solidFill>
            <a:schemeClr val="bg1">
              <a:lumMod val="75000"/>
            </a:schemeClr>
          </a:solidFill>
          <a:prstDash val="solid"/>
          <a:miter lim="800000"/>
        </a:ln>
        <a:effectLst/>
      </dgm:spPr>
    </dgm:pt>
    <dgm:pt modelId="{757D6E7A-7B8C-43BB-9A7E-6BCB0BB03C8B}" type="pres">
      <dgm:prSet presAssocID="{212ADAAB-D5CB-4BBC-8DAF-7340FD334994}" presName="ConnectLineEnd" presStyleLbl="node1" presStyleIdx="3" presStyleCnt="4"/>
      <dgm:spPr>
        <a:prstGeom prst="diamond">
          <a:avLst/>
        </a:prstGeom>
      </dgm:spPr>
    </dgm:pt>
    <dgm:pt modelId="{F4EF4540-492F-432D-AEDA-0F6BBA74C599}" type="pres">
      <dgm:prSet presAssocID="{212ADAAB-D5CB-4BBC-8DAF-7340FD334994}" presName="EmptyPane" presStyleCnt="0"/>
      <dgm:spPr/>
    </dgm:pt>
  </dgm:ptLst>
  <dgm:cxnLst>
    <dgm:cxn modelId="{BA596101-68DA-4069-AAB5-D725F4E30058}" type="presOf" srcId="{92921081-529B-4D1C-83A4-C416BB4C5224}" destId="{B8BEE52E-BB32-4A29-889D-98418E8AEC2C}" srcOrd="0" destOrd="0" presId="urn:microsoft.com/office/officeart/2016/7/layout/HexagonTimeline"/>
    <dgm:cxn modelId="{FC212408-5E62-4870-933F-FE4C669A8843}" type="presOf" srcId="{3CB04A44-4013-4CA7-90FD-29AFC3C15E37}" destId="{DF1E9D22-47D4-4C5C-A257-E840FAA8C83A}" srcOrd="0" destOrd="0" presId="urn:microsoft.com/office/officeart/2016/7/layout/HexagonTimeline"/>
    <dgm:cxn modelId="{DD9AB417-E28C-40AF-B0F0-879920BFE8CE}" type="presOf" srcId="{63085546-7C7C-4B3E-ABEB-2669F1A65FB2}" destId="{5F921152-9384-47DF-B8E9-E72D0C53A843}" srcOrd="0" destOrd="0" presId="urn:microsoft.com/office/officeart/2016/7/layout/HexagonTimeline"/>
    <dgm:cxn modelId="{03B69C23-F7DC-4EEA-A37B-59B4856A887E}" type="presOf" srcId="{9DCEA5FC-4640-45AF-B712-7A4FD94AEF0D}" destId="{D8FDC703-BDCB-4076-9523-E30657D3FBEC}" srcOrd="0" destOrd="0" presId="urn:microsoft.com/office/officeart/2016/7/layout/HexagonTimeline"/>
    <dgm:cxn modelId="{68719428-1011-4046-8A33-BD961509FC19}" type="presOf" srcId="{2AEE5C11-34AE-4EB7-8907-9BED418EA471}" destId="{0E2E4126-B6A8-45C5-B2C7-2C06AD6E18E7}" srcOrd="0" destOrd="0" presId="urn:microsoft.com/office/officeart/2016/7/layout/Hexago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70E29C5F-EDFE-435A-8BAD-5BCC443C5686}" type="presOf" srcId="{212ADAAB-D5CB-4BBC-8DAF-7340FD334994}" destId="{8DBE84BD-A0B9-479B-AE95-04F7EA15E9E9}" srcOrd="0" destOrd="0" presId="urn:microsoft.com/office/officeart/2016/7/layout/HexagonTimeline"/>
    <dgm:cxn modelId="{DBD99269-D7F7-4B47-B17B-A5AE402751D9}" srcId="{63085546-7C7C-4B3E-ABEB-2669F1A65FB2}" destId="{9DCEA5FC-4640-45AF-B712-7A4FD94AEF0D}" srcOrd="0" destOrd="0" parTransId="{929A5FD9-0612-4B79-9B59-C3C36D34A069}" sibTransId="{0A99745B-BB5C-49B3-A782-8DB57641F6C9}"/>
    <dgm:cxn modelId="{C8C7266C-2A0C-476A-85B3-F12BE2521F4C}" srcId="{63085546-7C7C-4B3E-ABEB-2669F1A65FB2}" destId="{212ADAAB-D5CB-4BBC-8DAF-7340FD334994}" srcOrd="3" destOrd="0" parTransId="{45F6D312-A686-491E-95E3-EFB9640CC472}" sibTransId="{AB2787E4-2A8B-428D-A4AE-2B14DCFFC4E7}"/>
    <dgm:cxn modelId="{24A8F052-3377-4BA4-8C62-CCF5039C85D7}" srcId="{CA6B1BA0-B2FC-48AD-8EDA-F4AAA4AF2782}" destId="{3CB04A44-4013-4CA7-90FD-29AFC3C15E37}" srcOrd="0" destOrd="0" parTransId="{ECEE936A-E3CC-4209-BECC-1CD0C85A2B72}" sibTransId="{D7A8F7A0-47A3-4464-B3B7-E0806DF46627}"/>
    <dgm:cxn modelId="{B05C4C7C-FEB8-4825-98A0-C38D3021918A}" srcId="{096A9AF0-0DAE-4EB3-B448-4501DA034F4A}" destId="{92921081-529B-4D1C-83A4-C416BB4C5224}" srcOrd="0" destOrd="0" parTransId="{5AD2C2F8-A1D7-469B-93D8-B578BEFE51F8}" sibTransId="{ECC13403-1F53-4ED4-AE4F-334EEC7C8710}"/>
    <dgm:cxn modelId="{D5F6BF9F-C980-4147-8CA9-F40640666955}" type="presOf" srcId="{831701CF-77C7-46C0-A913-8CC39517BAB8}" destId="{E20F6FBA-79EE-464D-B80B-A2452E8154E8}" srcOrd="0" destOrd="0" presId="urn:microsoft.com/office/officeart/2016/7/layout/HexagonTimeline"/>
    <dgm:cxn modelId="{6863E3A2-52FD-4E46-BCC7-142A1ED0ED21}" type="presOf" srcId="{096A9AF0-0DAE-4EB3-B448-4501DA034F4A}" destId="{DF8C3026-7247-4C69-87F8-5D5E7C9A3FD0}" srcOrd="0" destOrd="0" presId="urn:microsoft.com/office/officeart/2016/7/layout/HexagonTimeline"/>
    <dgm:cxn modelId="{CA0753BD-DB60-4D68-8486-5B376B839B26}" srcId="{63085546-7C7C-4B3E-ABEB-2669F1A65FB2}" destId="{096A9AF0-0DAE-4EB3-B448-4501DA034F4A}" srcOrd="1" destOrd="0" parTransId="{8CE6ABD6-768E-42C8-9029-C3B5F278B21C}" sibTransId="{6B0D7DA9-E6ED-4137-9716-F48BF62327A8}"/>
    <dgm:cxn modelId="{03FD42E1-1A79-46B8-B16D-5EA967F3C602}" type="presOf" srcId="{CA6B1BA0-B2FC-48AD-8EDA-F4AAA4AF2782}" destId="{80232FD9-5E8C-4C69-B2DA-83D44EDF19CF}" srcOrd="0" destOrd="0" presId="urn:microsoft.com/office/officeart/2016/7/layout/HexagonTimeline"/>
    <dgm:cxn modelId="{CD6B6EE8-3813-4EF1-BFEC-C005A3326D63}" srcId="{63085546-7C7C-4B3E-ABEB-2669F1A65FB2}" destId="{CA6B1BA0-B2FC-48AD-8EDA-F4AAA4AF2782}" srcOrd="2" destOrd="0" parTransId="{D7D3AA07-BCB9-4212-A556-E90870FB1413}" sibTransId="{39FB540D-D808-4040-9A37-0AC474C0212F}"/>
    <dgm:cxn modelId="{9E41B619-B263-4759-A580-C8CB065F5D37}" type="presParOf" srcId="{5F921152-9384-47DF-B8E9-E72D0C53A843}" destId="{F8B36E6C-C1EF-4E5A-A571-AE18D31F25A7}" srcOrd="0" destOrd="0" presId="urn:microsoft.com/office/officeart/2016/7/layout/HexagonTimeline"/>
    <dgm:cxn modelId="{7289C36F-3DCC-4D34-B74F-FD9A53CFB921}" type="presParOf" srcId="{F8B36E6C-C1EF-4E5A-A571-AE18D31F25A7}" destId="{D8FDC703-BDCB-4076-9523-E30657D3FBEC}" srcOrd="0" destOrd="0" presId="urn:microsoft.com/office/officeart/2016/7/layout/HexagonTimeline"/>
    <dgm:cxn modelId="{636C5C38-7271-43B8-BD20-C8ECF3F8D2EE}" type="presParOf" srcId="{F8B36E6C-C1EF-4E5A-A571-AE18D31F25A7}" destId="{E20F6FBA-79EE-464D-B80B-A2452E8154E8}" srcOrd="1" destOrd="0" presId="urn:microsoft.com/office/officeart/2016/7/layout/HexagonTimeline"/>
    <dgm:cxn modelId="{755786C1-FC84-494E-AFE1-A14F897D0FF6}" type="presParOf" srcId="{F8B36E6C-C1EF-4E5A-A571-AE18D31F25A7}" destId="{1E94F6A7-8DDE-4C87-A134-3E5F2C1ABE68}" srcOrd="2" destOrd="0" presId="urn:microsoft.com/office/officeart/2016/7/layout/HexagonTimeline"/>
    <dgm:cxn modelId="{F3DF47FC-02D5-445F-8721-CE844B48BD1E}" type="presParOf" srcId="{F8B36E6C-C1EF-4E5A-A571-AE18D31F25A7}" destId="{8EB8A2AD-C798-4FAE-A825-A5BF2B46E920}" srcOrd="3" destOrd="0" presId="urn:microsoft.com/office/officeart/2016/7/layout/HexagonTimeline"/>
    <dgm:cxn modelId="{3153E5DB-4805-4B1F-A74B-EC08680FC24D}" type="presParOf" srcId="{F8B36E6C-C1EF-4E5A-A571-AE18D31F25A7}" destId="{A10B4A03-964D-4886-85C4-71A6954ABDCA}" srcOrd="4" destOrd="0" presId="urn:microsoft.com/office/officeart/2016/7/layout/HexagonTimeline"/>
    <dgm:cxn modelId="{C4DB37D8-C14D-4F97-B933-301C50DF8ADD}" type="presParOf" srcId="{5F921152-9384-47DF-B8E9-E72D0C53A843}" destId="{B83DEA66-1806-4316-857B-546C6C0ABDBC}" srcOrd="1" destOrd="0" presId="urn:microsoft.com/office/officeart/2016/7/layout/HexagonTimeline"/>
    <dgm:cxn modelId="{6F3B0DAC-2E2E-478C-94D5-F19EE4C6B4D9}" type="presParOf" srcId="{5F921152-9384-47DF-B8E9-E72D0C53A843}" destId="{02729628-BF65-48E9-9810-7D4F7F2E81FF}" srcOrd="2" destOrd="0" presId="urn:microsoft.com/office/officeart/2016/7/layout/HexagonTimeline"/>
    <dgm:cxn modelId="{4BA04DE2-7C48-4E08-9675-D81CA6D43029}" type="presParOf" srcId="{02729628-BF65-48E9-9810-7D4F7F2E81FF}" destId="{DF8C3026-7247-4C69-87F8-5D5E7C9A3FD0}" srcOrd="0" destOrd="0" presId="urn:microsoft.com/office/officeart/2016/7/layout/HexagonTimeline"/>
    <dgm:cxn modelId="{F7519699-D4D7-426A-A37A-6D2C640731CB}" type="presParOf" srcId="{02729628-BF65-48E9-9810-7D4F7F2E81FF}" destId="{B8BEE52E-BB32-4A29-889D-98418E8AEC2C}" srcOrd="1" destOrd="0" presId="urn:microsoft.com/office/officeart/2016/7/layout/HexagonTimeline"/>
    <dgm:cxn modelId="{81E5BF2C-7BD9-4AB4-92A6-F19BACB69B55}" type="presParOf" srcId="{02729628-BF65-48E9-9810-7D4F7F2E81FF}" destId="{A24ACEDC-53F3-4F4F-ADA4-A1B743D31A1C}" srcOrd="2" destOrd="0" presId="urn:microsoft.com/office/officeart/2016/7/layout/HexagonTimeline"/>
    <dgm:cxn modelId="{F1FBFE33-3E16-45AE-87F5-A9C8A3A14390}" type="presParOf" srcId="{02729628-BF65-48E9-9810-7D4F7F2E81FF}" destId="{ED452210-013D-4950-8789-E67FF76A5191}" srcOrd="3" destOrd="0" presId="urn:microsoft.com/office/officeart/2016/7/layout/HexagonTimeline"/>
    <dgm:cxn modelId="{88C61F2C-DBC3-4914-965A-EE831E03AF8B}" type="presParOf" srcId="{02729628-BF65-48E9-9810-7D4F7F2E81FF}" destId="{3C3A719C-9A3D-45A5-AF6C-44CB2262FFED}" srcOrd="4" destOrd="0" presId="urn:microsoft.com/office/officeart/2016/7/layout/HexagonTimeline"/>
    <dgm:cxn modelId="{8EB268AA-9287-4486-B4E6-FF547D458E6A}" type="presParOf" srcId="{5F921152-9384-47DF-B8E9-E72D0C53A843}" destId="{740E9D1E-0907-4886-B962-E6A42470EA9E}" srcOrd="3" destOrd="0" presId="urn:microsoft.com/office/officeart/2016/7/layout/HexagonTimeline"/>
    <dgm:cxn modelId="{FCC54C28-4667-4A8A-899F-60B5C1D47CCD}" type="presParOf" srcId="{5F921152-9384-47DF-B8E9-E72D0C53A843}" destId="{65AA0B6E-245D-4872-981C-37F4EBA3AF9C}" srcOrd="4" destOrd="0" presId="urn:microsoft.com/office/officeart/2016/7/layout/HexagonTimeline"/>
    <dgm:cxn modelId="{C7DF4CD2-B514-46B2-A96D-5027FE61EFAD}" type="presParOf" srcId="{65AA0B6E-245D-4872-981C-37F4EBA3AF9C}" destId="{80232FD9-5E8C-4C69-B2DA-83D44EDF19CF}" srcOrd="0" destOrd="0" presId="urn:microsoft.com/office/officeart/2016/7/layout/HexagonTimeline"/>
    <dgm:cxn modelId="{9967A512-215E-4A5D-B0B6-C89D84964766}" type="presParOf" srcId="{65AA0B6E-245D-4872-981C-37F4EBA3AF9C}" destId="{DF1E9D22-47D4-4C5C-A257-E840FAA8C83A}" srcOrd="1" destOrd="0" presId="urn:microsoft.com/office/officeart/2016/7/layout/HexagonTimeline"/>
    <dgm:cxn modelId="{3E54359F-CA97-471A-80B0-285B0CCF896E}" type="presParOf" srcId="{65AA0B6E-245D-4872-981C-37F4EBA3AF9C}" destId="{92880EB9-9372-4E08-BB3E-D5E2CB324333}" srcOrd="2" destOrd="0" presId="urn:microsoft.com/office/officeart/2016/7/layout/HexagonTimeline"/>
    <dgm:cxn modelId="{9D04C910-687F-44BF-9A4A-EC49C91F95DA}" type="presParOf" srcId="{65AA0B6E-245D-4872-981C-37F4EBA3AF9C}" destId="{D7FE156B-76E4-4ED6-9666-E3256FB28C4F}" srcOrd="3" destOrd="0" presId="urn:microsoft.com/office/officeart/2016/7/layout/HexagonTimeline"/>
    <dgm:cxn modelId="{BD8A3221-9277-4FFF-BEAD-D023A1820B7C}" type="presParOf" srcId="{65AA0B6E-245D-4872-981C-37F4EBA3AF9C}" destId="{67442576-64D6-41B0-B604-3949681A3248}" srcOrd="4" destOrd="0" presId="urn:microsoft.com/office/officeart/2016/7/layout/HexagonTimeline"/>
    <dgm:cxn modelId="{5CDA37B8-2713-44ED-B616-2638E6563FDB}" type="presParOf" srcId="{5F921152-9384-47DF-B8E9-E72D0C53A843}" destId="{78779B33-F697-45A1-8947-238C6735CAD7}" srcOrd="5" destOrd="0" presId="urn:microsoft.com/office/officeart/2016/7/layout/HexagonTimeline"/>
    <dgm:cxn modelId="{2E954C58-AD65-4E62-B017-C59FC75188CE}" type="presParOf" srcId="{5F921152-9384-47DF-B8E9-E72D0C53A843}" destId="{7E52F4CE-F4E0-4771-BB16-4DEE741514C7}" srcOrd="6" destOrd="0" presId="urn:microsoft.com/office/officeart/2016/7/layout/HexagonTimeline"/>
    <dgm:cxn modelId="{A0ABDF97-FB60-4250-AA80-DB13AC6B8F15}" type="presParOf" srcId="{7E52F4CE-F4E0-4771-BB16-4DEE741514C7}" destId="{8DBE84BD-A0B9-479B-AE95-04F7EA15E9E9}" srcOrd="0" destOrd="0" presId="urn:microsoft.com/office/officeart/2016/7/layout/HexagonTimeline"/>
    <dgm:cxn modelId="{296521CC-0C2F-4A94-9388-12ED7C357412}" type="presParOf" srcId="{7E52F4CE-F4E0-4771-BB16-4DEE741514C7}" destId="{0E2E4126-B6A8-45C5-B2C7-2C06AD6E18E7}" srcOrd="1" destOrd="0" presId="urn:microsoft.com/office/officeart/2016/7/layout/HexagonTimeline"/>
    <dgm:cxn modelId="{D0A9392D-ACD9-45E4-BA09-6DCE225D9410}" type="presParOf" srcId="{7E52F4CE-F4E0-4771-BB16-4DEE741514C7}" destId="{B02DD85E-7A61-4DD2-A857-0D2584C55ACD}" srcOrd="2" destOrd="0" presId="urn:microsoft.com/office/officeart/2016/7/layout/HexagonTimeline"/>
    <dgm:cxn modelId="{5B723383-3370-45B3-B291-F9676CF3A1C4}" type="presParOf" srcId="{7E52F4CE-F4E0-4771-BB16-4DEE741514C7}" destId="{757D6E7A-7B8C-43BB-9A7E-6BCB0BB03C8B}" srcOrd="3" destOrd="0" presId="urn:microsoft.com/office/officeart/2016/7/layout/HexagonTimeline"/>
    <dgm:cxn modelId="{29E7AA0E-74E8-415E-9CFD-89D8E0CD9C7E}" type="presParOf" srcId="{7E52F4CE-F4E0-4771-BB16-4DEE741514C7}" destId="{F4EF4540-492F-432D-AEDA-0F6BBA74C599}"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DA016-D75B-451E-A6AC-AE62B29995F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6DD8EAF-3436-4115-88E8-498977701DB0}">
      <dgm:prSet phldrT="[Text]"/>
      <dgm:spPr/>
      <dgm:t>
        <a:bodyPr/>
        <a:lstStyle/>
        <a:p>
          <a:r>
            <a:rPr lang="ru-RU" b="0" u="sng" dirty="0">
              <a:solidFill>
                <a:schemeClr val="bg1"/>
              </a:solidFill>
            </a:rPr>
            <a:t>Дел 1</a:t>
          </a:r>
          <a:r>
            <a:rPr lang="ru-RU" b="0" dirty="0">
              <a:solidFill>
                <a:schemeClr val="bg1"/>
              </a:solidFill>
            </a:rPr>
            <a:t> </a:t>
          </a:r>
          <a:endParaRPr lang="en-US" dirty="0">
            <a:solidFill>
              <a:schemeClr val="bg1"/>
            </a:solidFill>
          </a:endParaRPr>
        </a:p>
      </dgm:t>
    </dgm:pt>
    <dgm:pt modelId="{D433C0E4-486E-47A7-A30B-C303A9BBFE1B}" type="parTrans" cxnId="{44B22494-7F19-4CD5-A16F-669644E69C81}">
      <dgm:prSet/>
      <dgm:spPr/>
      <dgm:t>
        <a:bodyPr/>
        <a:lstStyle/>
        <a:p>
          <a:endParaRPr lang="en-US"/>
        </a:p>
      </dgm:t>
    </dgm:pt>
    <dgm:pt modelId="{6F5F68D7-1DDB-43C0-8204-4E9EF834E984}" type="sibTrans" cxnId="{44B22494-7F19-4CD5-A16F-669644E69C81}">
      <dgm:prSet/>
      <dgm:spPr/>
      <dgm:t>
        <a:bodyPr/>
        <a:lstStyle/>
        <a:p>
          <a:endParaRPr lang="en-US"/>
        </a:p>
      </dgm:t>
    </dgm:pt>
    <dgm:pt modelId="{A365CF0E-24B1-4717-B71B-E4DF989F68F1}">
      <dgm:prSet phldrT="[Text]"/>
      <dgm:spPr/>
      <dgm:t>
        <a:bodyPr/>
        <a:lstStyle/>
        <a:p>
          <a:pPr marL="0" indent="0">
            <a:buNone/>
          </a:pPr>
          <a:r>
            <a:rPr lang="ru-RU" b="0" dirty="0">
              <a:solidFill>
                <a:schemeClr val="tx1">
                  <a:lumMod val="75000"/>
                  <a:lumOff val="25000"/>
                </a:schemeClr>
              </a:solidFill>
            </a:rPr>
            <a:t>Права на акционерите и односи со акционерите</a:t>
          </a:r>
          <a:endParaRPr lang="en-US" dirty="0"/>
        </a:p>
      </dgm:t>
    </dgm:pt>
    <dgm:pt modelId="{D33FEC93-D983-4C22-9289-3CC9FFA24876}" type="parTrans" cxnId="{50EB99BE-866B-4FE1-BE30-11A5031FF218}">
      <dgm:prSet/>
      <dgm:spPr/>
      <dgm:t>
        <a:bodyPr/>
        <a:lstStyle/>
        <a:p>
          <a:endParaRPr lang="en-US"/>
        </a:p>
      </dgm:t>
    </dgm:pt>
    <dgm:pt modelId="{56166042-F8A0-4EE7-AFE6-DC87889AFF16}" type="sibTrans" cxnId="{50EB99BE-866B-4FE1-BE30-11A5031FF218}">
      <dgm:prSet/>
      <dgm:spPr/>
      <dgm:t>
        <a:bodyPr/>
        <a:lstStyle/>
        <a:p>
          <a:endParaRPr lang="en-US"/>
        </a:p>
      </dgm:t>
    </dgm:pt>
    <dgm:pt modelId="{35C0BDA4-FE0F-4706-9E5D-2DC736B5E9C5}">
      <dgm:prSet phldrT="[Text]"/>
      <dgm:spPr/>
      <dgm:t>
        <a:bodyPr/>
        <a:lstStyle/>
        <a:p>
          <a:r>
            <a:rPr lang="ru-RU" b="0" u="sng" dirty="0">
              <a:solidFill>
                <a:schemeClr val="bg1"/>
              </a:solidFill>
            </a:rPr>
            <a:t>Дел 2</a:t>
          </a:r>
          <a:endParaRPr lang="en-US" dirty="0">
            <a:solidFill>
              <a:schemeClr val="bg1"/>
            </a:solidFill>
          </a:endParaRPr>
        </a:p>
      </dgm:t>
    </dgm:pt>
    <dgm:pt modelId="{4464AA93-EF1B-4B05-9F01-892CD0A400E7}" type="parTrans" cxnId="{C8409BE8-3C9F-4B06-BF3F-81696F9D087B}">
      <dgm:prSet/>
      <dgm:spPr/>
      <dgm:t>
        <a:bodyPr/>
        <a:lstStyle/>
        <a:p>
          <a:endParaRPr lang="en-US"/>
        </a:p>
      </dgm:t>
    </dgm:pt>
    <dgm:pt modelId="{A11472B2-81BC-469D-B43A-BB38745BC140}" type="sibTrans" cxnId="{C8409BE8-3C9F-4B06-BF3F-81696F9D087B}">
      <dgm:prSet/>
      <dgm:spPr/>
      <dgm:t>
        <a:bodyPr/>
        <a:lstStyle/>
        <a:p>
          <a:endParaRPr lang="en-US"/>
        </a:p>
      </dgm:t>
    </dgm:pt>
    <dgm:pt modelId="{C900986A-499D-4A3F-AAF2-DC8CF6182C6F}">
      <dgm:prSet phldrT="[Text]"/>
      <dgm:spPr/>
      <dgm:t>
        <a:bodyPr/>
        <a:lstStyle/>
        <a:p>
          <a:pPr>
            <a:buNone/>
          </a:pPr>
          <a:r>
            <a:rPr lang="ru-RU" b="0" dirty="0">
              <a:solidFill>
                <a:schemeClr val="tx1">
                  <a:lumMod val="75000"/>
                  <a:lumOff val="25000"/>
                </a:schemeClr>
              </a:solidFill>
            </a:rPr>
            <a:t>Надзорен одбор</a:t>
          </a:r>
          <a:endParaRPr lang="en-US" dirty="0"/>
        </a:p>
      </dgm:t>
    </dgm:pt>
    <dgm:pt modelId="{743D3A2E-578D-4892-B07E-57DB22479732}" type="parTrans" cxnId="{9EAF8AF4-43C0-4BDA-BDE6-E3BC67E49ED7}">
      <dgm:prSet/>
      <dgm:spPr/>
      <dgm:t>
        <a:bodyPr/>
        <a:lstStyle/>
        <a:p>
          <a:endParaRPr lang="en-US"/>
        </a:p>
      </dgm:t>
    </dgm:pt>
    <dgm:pt modelId="{A45F079D-CDDA-44FE-AB53-728AA7D39E97}" type="sibTrans" cxnId="{9EAF8AF4-43C0-4BDA-BDE6-E3BC67E49ED7}">
      <dgm:prSet/>
      <dgm:spPr/>
      <dgm:t>
        <a:bodyPr/>
        <a:lstStyle/>
        <a:p>
          <a:endParaRPr lang="en-US"/>
        </a:p>
      </dgm:t>
    </dgm:pt>
    <dgm:pt modelId="{C47DCE18-FDE6-43B2-A244-0BDFCB028CAF}">
      <dgm:prSet phldrT="[Text]"/>
      <dgm:spPr/>
      <dgm:t>
        <a:bodyPr/>
        <a:lstStyle/>
        <a:p>
          <a:r>
            <a:rPr lang="ru-RU" b="0" u="sng" dirty="0">
              <a:solidFill>
                <a:schemeClr val="bg1"/>
              </a:solidFill>
            </a:rPr>
            <a:t>Дел 3 </a:t>
          </a:r>
          <a:endParaRPr lang="en-US" dirty="0">
            <a:solidFill>
              <a:schemeClr val="bg1"/>
            </a:solidFill>
          </a:endParaRPr>
        </a:p>
      </dgm:t>
    </dgm:pt>
    <dgm:pt modelId="{027F5406-4CB6-4781-A001-438B87F8CC54}" type="parTrans" cxnId="{21700530-C6EB-4183-B70C-39264739EE18}">
      <dgm:prSet/>
      <dgm:spPr/>
      <dgm:t>
        <a:bodyPr/>
        <a:lstStyle/>
        <a:p>
          <a:endParaRPr lang="en-US"/>
        </a:p>
      </dgm:t>
    </dgm:pt>
    <dgm:pt modelId="{1AF654F3-9D38-43A7-BE64-694F7CCD7BDD}" type="sibTrans" cxnId="{21700530-C6EB-4183-B70C-39264739EE18}">
      <dgm:prSet/>
      <dgm:spPr/>
      <dgm:t>
        <a:bodyPr/>
        <a:lstStyle/>
        <a:p>
          <a:endParaRPr lang="en-US"/>
        </a:p>
      </dgm:t>
    </dgm:pt>
    <dgm:pt modelId="{E078EC20-3D6F-484E-9379-94D78FE68944}">
      <dgm:prSet phldrT="[Text]"/>
      <dgm:spPr/>
      <dgm:t>
        <a:bodyPr/>
        <a:lstStyle/>
        <a:p>
          <a:pPr>
            <a:buNone/>
          </a:pPr>
          <a:r>
            <a:rPr lang="ru-RU" b="0" dirty="0">
              <a:solidFill>
                <a:schemeClr val="tx1">
                  <a:lumMod val="75000"/>
                  <a:lumOff val="25000"/>
                </a:schemeClr>
              </a:solidFill>
            </a:rPr>
            <a:t>Управен одбор</a:t>
          </a:r>
          <a:endParaRPr lang="en-US" dirty="0"/>
        </a:p>
      </dgm:t>
    </dgm:pt>
    <dgm:pt modelId="{9A0D8AA2-5A7E-4460-8471-860F0F3E75B9}" type="parTrans" cxnId="{42589272-ACBA-4BCD-BA84-0B243E664011}">
      <dgm:prSet/>
      <dgm:spPr/>
      <dgm:t>
        <a:bodyPr/>
        <a:lstStyle/>
        <a:p>
          <a:endParaRPr lang="en-US"/>
        </a:p>
      </dgm:t>
    </dgm:pt>
    <dgm:pt modelId="{AA00788C-FF87-4E97-91E3-5CDEA1C8A062}" type="sibTrans" cxnId="{42589272-ACBA-4BCD-BA84-0B243E664011}">
      <dgm:prSet/>
      <dgm:spPr/>
      <dgm:t>
        <a:bodyPr/>
        <a:lstStyle/>
        <a:p>
          <a:endParaRPr lang="en-US"/>
        </a:p>
      </dgm:t>
    </dgm:pt>
    <dgm:pt modelId="{47469C1A-69C1-430A-9EE2-967F797549B8}">
      <dgm:prSet phldrT="[Text]"/>
      <dgm:spPr/>
      <dgm:t>
        <a:bodyPr/>
        <a:lstStyle/>
        <a:p>
          <a:r>
            <a:rPr lang="ru-RU" b="0" u="sng" dirty="0">
              <a:solidFill>
                <a:schemeClr val="bg1"/>
              </a:solidFill>
            </a:rPr>
            <a:t>Дел 4</a:t>
          </a:r>
          <a:endParaRPr lang="en-US" dirty="0">
            <a:solidFill>
              <a:schemeClr val="bg1"/>
            </a:solidFill>
          </a:endParaRPr>
        </a:p>
      </dgm:t>
    </dgm:pt>
    <dgm:pt modelId="{C0448CA0-7C2B-4E40-B2E2-94CA680F727C}" type="parTrans" cxnId="{C4967C33-09C2-4337-98E3-C378A2C12824}">
      <dgm:prSet/>
      <dgm:spPr/>
      <dgm:t>
        <a:bodyPr/>
        <a:lstStyle/>
        <a:p>
          <a:endParaRPr lang="en-US"/>
        </a:p>
      </dgm:t>
    </dgm:pt>
    <dgm:pt modelId="{977ED506-1E1A-4BAA-8D9B-B7FD5D52564D}" type="sibTrans" cxnId="{C4967C33-09C2-4337-98E3-C378A2C12824}">
      <dgm:prSet/>
      <dgm:spPr/>
      <dgm:t>
        <a:bodyPr/>
        <a:lstStyle/>
        <a:p>
          <a:endParaRPr lang="en-US"/>
        </a:p>
      </dgm:t>
    </dgm:pt>
    <dgm:pt modelId="{A59DC8EE-301E-43A0-A1CF-23403B99BB98}">
      <dgm:prSet phldrT="[Text]"/>
      <dgm:spPr/>
      <dgm:t>
        <a:bodyPr/>
        <a:lstStyle/>
        <a:p>
          <a:pPr marL="0" indent="0">
            <a:buNone/>
          </a:pPr>
          <a:r>
            <a:rPr lang="ru-RU" b="0" dirty="0">
              <a:solidFill>
                <a:schemeClr val="tx1">
                  <a:lumMod val="75000"/>
                  <a:lumOff val="25000"/>
                </a:schemeClr>
              </a:solidFill>
            </a:rPr>
            <a:t>Судир на интереси</a:t>
          </a:r>
          <a:endParaRPr lang="en-US" dirty="0"/>
        </a:p>
      </dgm:t>
    </dgm:pt>
    <dgm:pt modelId="{04862D67-BC51-4D17-B03E-A3C42C8CFB80}" type="parTrans" cxnId="{361948FD-419F-4CCF-9E89-4126C44836FE}">
      <dgm:prSet/>
      <dgm:spPr/>
      <dgm:t>
        <a:bodyPr/>
        <a:lstStyle/>
        <a:p>
          <a:endParaRPr lang="en-US"/>
        </a:p>
      </dgm:t>
    </dgm:pt>
    <dgm:pt modelId="{FA8B67C6-AC6B-4E9F-94F6-5F2009AB21BF}" type="sibTrans" cxnId="{361948FD-419F-4CCF-9E89-4126C44836FE}">
      <dgm:prSet/>
      <dgm:spPr/>
      <dgm:t>
        <a:bodyPr/>
        <a:lstStyle/>
        <a:p>
          <a:endParaRPr lang="en-US"/>
        </a:p>
      </dgm:t>
    </dgm:pt>
    <dgm:pt modelId="{24CBCCB2-8A56-42A8-BBF2-B76C479ECDB9}">
      <dgm:prSet phldrT="[Text]"/>
      <dgm:spPr/>
      <dgm:t>
        <a:bodyPr/>
        <a:lstStyle/>
        <a:p>
          <a:r>
            <a:rPr lang="ru-RU" b="0" u="sng" dirty="0">
              <a:solidFill>
                <a:schemeClr val="bg1"/>
              </a:solidFill>
            </a:rPr>
            <a:t>Дел 5</a:t>
          </a:r>
          <a:endParaRPr lang="en-US" dirty="0">
            <a:solidFill>
              <a:schemeClr val="bg1"/>
            </a:solidFill>
          </a:endParaRPr>
        </a:p>
      </dgm:t>
    </dgm:pt>
    <dgm:pt modelId="{481CB38A-B120-4F5D-9FF1-09F834C5FEEE}" type="parTrans" cxnId="{05F7EB9A-B6C9-4156-9771-3C6971FE829D}">
      <dgm:prSet/>
      <dgm:spPr/>
      <dgm:t>
        <a:bodyPr/>
        <a:lstStyle/>
        <a:p>
          <a:endParaRPr lang="en-US"/>
        </a:p>
      </dgm:t>
    </dgm:pt>
    <dgm:pt modelId="{F5B46325-640D-4ED1-8571-63A56AFEB738}" type="sibTrans" cxnId="{05F7EB9A-B6C9-4156-9771-3C6971FE829D}">
      <dgm:prSet/>
      <dgm:spPr/>
      <dgm:t>
        <a:bodyPr/>
        <a:lstStyle/>
        <a:p>
          <a:endParaRPr lang="en-US"/>
        </a:p>
      </dgm:t>
    </dgm:pt>
    <dgm:pt modelId="{9C33D839-A861-4525-94EC-BDF4518D8366}">
      <dgm:prSet/>
      <dgm:spPr/>
      <dgm:t>
        <a:bodyPr/>
        <a:lstStyle/>
        <a:p>
          <a:r>
            <a:rPr lang="ru-RU" b="0" u="sng" dirty="0">
              <a:solidFill>
                <a:schemeClr val="bg1"/>
              </a:solidFill>
            </a:rPr>
            <a:t>Дел 6</a:t>
          </a:r>
          <a:endParaRPr lang="ru-RU" b="0" dirty="0">
            <a:solidFill>
              <a:schemeClr val="bg1"/>
            </a:solidFill>
          </a:endParaRPr>
        </a:p>
      </dgm:t>
    </dgm:pt>
    <dgm:pt modelId="{DD1B7086-AECC-44CA-9EE9-D9BE1082FA31}" type="parTrans" cxnId="{D3F0980D-FCA8-475D-9733-562642882B83}">
      <dgm:prSet/>
      <dgm:spPr/>
      <dgm:t>
        <a:bodyPr/>
        <a:lstStyle/>
        <a:p>
          <a:endParaRPr lang="en-US"/>
        </a:p>
      </dgm:t>
    </dgm:pt>
    <dgm:pt modelId="{E61C0437-FAC7-4D97-B123-57C7067ADF9A}" type="sibTrans" cxnId="{D3F0980D-FCA8-475D-9733-562642882B83}">
      <dgm:prSet/>
      <dgm:spPr/>
      <dgm:t>
        <a:bodyPr/>
        <a:lstStyle/>
        <a:p>
          <a:endParaRPr lang="en-US"/>
        </a:p>
      </dgm:t>
    </dgm:pt>
    <dgm:pt modelId="{1FC3788A-A45B-4613-AC65-2E89A1642D9A}">
      <dgm:prSet/>
      <dgm:spPr/>
      <dgm:t>
        <a:bodyPr/>
        <a:lstStyle/>
        <a:p>
          <a:r>
            <a:rPr lang="ru-RU" b="0" u="sng" dirty="0">
              <a:solidFill>
                <a:schemeClr val="bg1"/>
              </a:solidFill>
            </a:rPr>
            <a:t>Дел 7</a:t>
          </a:r>
          <a:endParaRPr lang="ru-RU" b="0" dirty="0">
            <a:solidFill>
              <a:schemeClr val="bg1"/>
            </a:solidFill>
          </a:endParaRPr>
        </a:p>
      </dgm:t>
    </dgm:pt>
    <dgm:pt modelId="{1DC94214-FCEF-4B5B-AFB5-F72381D7F870}" type="parTrans" cxnId="{9E7A0A73-550F-4F67-9E82-0EA91882CE35}">
      <dgm:prSet/>
      <dgm:spPr/>
      <dgm:t>
        <a:bodyPr/>
        <a:lstStyle/>
        <a:p>
          <a:endParaRPr lang="en-US"/>
        </a:p>
      </dgm:t>
    </dgm:pt>
    <dgm:pt modelId="{F3A6E865-74C3-4741-B754-CE882E26ACDB}" type="sibTrans" cxnId="{9E7A0A73-550F-4F67-9E82-0EA91882CE35}">
      <dgm:prSet/>
      <dgm:spPr/>
      <dgm:t>
        <a:bodyPr/>
        <a:lstStyle/>
        <a:p>
          <a:endParaRPr lang="en-US"/>
        </a:p>
      </dgm:t>
    </dgm:pt>
    <dgm:pt modelId="{3884DA09-AB55-4BFC-87F4-8CAA55F1BFAA}">
      <dgm:prSet phldrT="[Text]"/>
      <dgm:spPr/>
      <dgm:t>
        <a:bodyPr/>
        <a:lstStyle/>
        <a:p>
          <a:pPr>
            <a:buNone/>
          </a:pPr>
          <a:r>
            <a:rPr lang="ru-RU" b="0" dirty="0">
              <a:solidFill>
                <a:schemeClr val="tx1">
                  <a:lumMod val="75000"/>
                  <a:lumOff val="25000"/>
                </a:schemeClr>
              </a:solidFill>
            </a:rPr>
            <a:t>Ризик и контрола</a:t>
          </a:r>
          <a:endParaRPr lang="en-US" dirty="0"/>
        </a:p>
      </dgm:t>
    </dgm:pt>
    <dgm:pt modelId="{3C558B2A-E5A3-4352-899A-8C3AEEB115BC}" type="parTrans" cxnId="{102EB561-CC44-4AF7-8A38-B26C1224AC2D}">
      <dgm:prSet/>
      <dgm:spPr/>
      <dgm:t>
        <a:bodyPr/>
        <a:lstStyle/>
        <a:p>
          <a:endParaRPr lang="en-US"/>
        </a:p>
      </dgm:t>
    </dgm:pt>
    <dgm:pt modelId="{60E5E97B-D680-4F0E-AF05-09D411B9BBB5}" type="sibTrans" cxnId="{102EB561-CC44-4AF7-8A38-B26C1224AC2D}">
      <dgm:prSet/>
      <dgm:spPr/>
      <dgm:t>
        <a:bodyPr/>
        <a:lstStyle/>
        <a:p>
          <a:endParaRPr lang="en-US"/>
        </a:p>
      </dgm:t>
    </dgm:pt>
    <dgm:pt modelId="{3D54BCF3-412A-46E6-BBBC-FB769D04335A}">
      <dgm:prSet/>
      <dgm:spPr/>
      <dgm:t>
        <a:bodyPr/>
        <a:lstStyle/>
        <a:p>
          <a:pPr marL="87313" indent="0">
            <a:buNone/>
          </a:pPr>
          <a:r>
            <a:rPr lang="ru-RU" b="0" dirty="0">
              <a:solidFill>
                <a:schemeClr val="tx1">
                  <a:lumMod val="75000"/>
                  <a:lumOff val="25000"/>
                </a:schemeClr>
              </a:solidFill>
            </a:rPr>
            <a:t>Засегнати лица, одржливост и општествени прашања</a:t>
          </a:r>
        </a:p>
      </dgm:t>
    </dgm:pt>
    <dgm:pt modelId="{26599FF9-38C0-4597-B7A9-18C52B5D3846}" type="parTrans" cxnId="{4DD7F603-405B-49FA-9297-44BAEA7F2861}">
      <dgm:prSet/>
      <dgm:spPr/>
      <dgm:t>
        <a:bodyPr/>
        <a:lstStyle/>
        <a:p>
          <a:endParaRPr lang="en-US"/>
        </a:p>
      </dgm:t>
    </dgm:pt>
    <dgm:pt modelId="{79C8B049-6430-4C6D-BEB4-19CBFDDA6CEB}" type="sibTrans" cxnId="{4DD7F603-405B-49FA-9297-44BAEA7F2861}">
      <dgm:prSet/>
      <dgm:spPr/>
      <dgm:t>
        <a:bodyPr/>
        <a:lstStyle/>
        <a:p>
          <a:endParaRPr lang="en-US"/>
        </a:p>
      </dgm:t>
    </dgm:pt>
    <dgm:pt modelId="{314735A1-8C0B-4D1A-9C4B-0B80F9A526EB}">
      <dgm:prSet/>
      <dgm:spPr/>
      <dgm:t>
        <a:bodyPr/>
        <a:lstStyle/>
        <a:p>
          <a:pPr>
            <a:buNone/>
          </a:pPr>
          <a:r>
            <a:rPr lang="ru-RU" b="0" dirty="0">
              <a:solidFill>
                <a:schemeClr val="tx1">
                  <a:lumMod val="75000"/>
                  <a:lumOff val="25000"/>
                </a:schemeClr>
              </a:solidFill>
            </a:rPr>
            <a:t>Транспарентност и објавување</a:t>
          </a:r>
        </a:p>
      </dgm:t>
    </dgm:pt>
    <dgm:pt modelId="{F0638E28-1476-4829-BE2B-40CB4DE172BB}" type="parTrans" cxnId="{854577C5-4037-4A35-B4E0-CCE90AA9EFB6}">
      <dgm:prSet/>
      <dgm:spPr/>
      <dgm:t>
        <a:bodyPr/>
        <a:lstStyle/>
        <a:p>
          <a:endParaRPr lang="en-US"/>
        </a:p>
      </dgm:t>
    </dgm:pt>
    <dgm:pt modelId="{E0C6C4F3-BA2B-4208-8AC8-835DB3C2FFA9}" type="sibTrans" cxnId="{854577C5-4037-4A35-B4E0-CCE90AA9EFB6}">
      <dgm:prSet/>
      <dgm:spPr/>
      <dgm:t>
        <a:bodyPr/>
        <a:lstStyle/>
        <a:p>
          <a:endParaRPr lang="en-US"/>
        </a:p>
      </dgm:t>
    </dgm:pt>
    <dgm:pt modelId="{DB9D5ACA-BBD7-40AA-B326-C587D8D389F8}" type="pres">
      <dgm:prSet presAssocID="{1E4DA016-D75B-451E-A6AC-AE62B29995FC}" presName="Name0" presStyleCnt="0">
        <dgm:presLayoutVars>
          <dgm:dir/>
          <dgm:animLvl val="lvl"/>
          <dgm:resizeHandles val="exact"/>
        </dgm:presLayoutVars>
      </dgm:prSet>
      <dgm:spPr/>
    </dgm:pt>
    <dgm:pt modelId="{5A00487E-8C3B-41DB-9C70-8E240551A2C8}" type="pres">
      <dgm:prSet presAssocID="{A6DD8EAF-3436-4115-88E8-498977701DB0}" presName="composite" presStyleCnt="0"/>
      <dgm:spPr/>
    </dgm:pt>
    <dgm:pt modelId="{AB1FB1F1-271E-46C9-9065-B2268F57AC3E}" type="pres">
      <dgm:prSet presAssocID="{A6DD8EAF-3436-4115-88E8-498977701DB0}" presName="parTx" presStyleLbl="alignNode1" presStyleIdx="0" presStyleCnt="7">
        <dgm:presLayoutVars>
          <dgm:chMax val="0"/>
          <dgm:chPref val="0"/>
          <dgm:bulletEnabled val="1"/>
        </dgm:presLayoutVars>
      </dgm:prSet>
      <dgm:spPr/>
    </dgm:pt>
    <dgm:pt modelId="{00F511CE-4384-4E59-8D04-5C341813F63B}" type="pres">
      <dgm:prSet presAssocID="{A6DD8EAF-3436-4115-88E8-498977701DB0}" presName="desTx" presStyleLbl="alignAccFollowNode1" presStyleIdx="0" presStyleCnt="7">
        <dgm:presLayoutVars>
          <dgm:bulletEnabled val="1"/>
        </dgm:presLayoutVars>
      </dgm:prSet>
      <dgm:spPr/>
    </dgm:pt>
    <dgm:pt modelId="{90FF5775-1AD7-4579-8EE7-A28BBD577614}" type="pres">
      <dgm:prSet presAssocID="{6F5F68D7-1DDB-43C0-8204-4E9EF834E984}" presName="space" presStyleCnt="0"/>
      <dgm:spPr/>
    </dgm:pt>
    <dgm:pt modelId="{EA1ECA7E-2B4B-4635-8FDD-253E13A935B3}" type="pres">
      <dgm:prSet presAssocID="{35C0BDA4-FE0F-4706-9E5D-2DC736B5E9C5}" presName="composite" presStyleCnt="0"/>
      <dgm:spPr/>
    </dgm:pt>
    <dgm:pt modelId="{B79B06F7-89CA-4B2B-9047-88CFAA762312}" type="pres">
      <dgm:prSet presAssocID="{35C0BDA4-FE0F-4706-9E5D-2DC736B5E9C5}" presName="parTx" presStyleLbl="alignNode1" presStyleIdx="1" presStyleCnt="7">
        <dgm:presLayoutVars>
          <dgm:chMax val="0"/>
          <dgm:chPref val="0"/>
          <dgm:bulletEnabled val="1"/>
        </dgm:presLayoutVars>
      </dgm:prSet>
      <dgm:spPr/>
    </dgm:pt>
    <dgm:pt modelId="{79221F6D-7C1D-4124-8B8E-3DFA2CA4AFAD}" type="pres">
      <dgm:prSet presAssocID="{35C0BDA4-FE0F-4706-9E5D-2DC736B5E9C5}" presName="desTx" presStyleLbl="alignAccFollowNode1" presStyleIdx="1" presStyleCnt="7">
        <dgm:presLayoutVars>
          <dgm:bulletEnabled val="1"/>
        </dgm:presLayoutVars>
      </dgm:prSet>
      <dgm:spPr/>
    </dgm:pt>
    <dgm:pt modelId="{F61CED1E-9576-473C-A34B-DC3EE387B261}" type="pres">
      <dgm:prSet presAssocID="{A11472B2-81BC-469D-B43A-BB38745BC140}" presName="space" presStyleCnt="0"/>
      <dgm:spPr/>
    </dgm:pt>
    <dgm:pt modelId="{5CB023FC-F13C-41D1-95DF-BFD9DC88B46E}" type="pres">
      <dgm:prSet presAssocID="{C47DCE18-FDE6-43B2-A244-0BDFCB028CAF}" presName="composite" presStyleCnt="0"/>
      <dgm:spPr/>
    </dgm:pt>
    <dgm:pt modelId="{367FACED-3E4F-4E7E-A1E0-BA366F24403A}" type="pres">
      <dgm:prSet presAssocID="{C47DCE18-FDE6-43B2-A244-0BDFCB028CAF}" presName="parTx" presStyleLbl="alignNode1" presStyleIdx="2" presStyleCnt="7">
        <dgm:presLayoutVars>
          <dgm:chMax val="0"/>
          <dgm:chPref val="0"/>
          <dgm:bulletEnabled val="1"/>
        </dgm:presLayoutVars>
      </dgm:prSet>
      <dgm:spPr/>
    </dgm:pt>
    <dgm:pt modelId="{ED7B3C51-96C2-409A-A4CC-F0929B05F675}" type="pres">
      <dgm:prSet presAssocID="{C47DCE18-FDE6-43B2-A244-0BDFCB028CAF}" presName="desTx" presStyleLbl="alignAccFollowNode1" presStyleIdx="2" presStyleCnt="7">
        <dgm:presLayoutVars>
          <dgm:bulletEnabled val="1"/>
        </dgm:presLayoutVars>
      </dgm:prSet>
      <dgm:spPr/>
    </dgm:pt>
    <dgm:pt modelId="{47B92C00-A81E-45B2-95DD-3944095ECBE2}" type="pres">
      <dgm:prSet presAssocID="{1AF654F3-9D38-43A7-BE64-694F7CCD7BDD}" presName="space" presStyleCnt="0"/>
      <dgm:spPr/>
    </dgm:pt>
    <dgm:pt modelId="{916F4E8F-EEB7-4EC7-9E88-7B9EA3AC89C9}" type="pres">
      <dgm:prSet presAssocID="{47469C1A-69C1-430A-9EE2-967F797549B8}" presName="composite" presStyleCnt="0"/>
      <dgm:spPr/>
    </dgm:pt>
    <dgm:pt modelId="{E166B18B-4F55-439A-AD1C-57F33BFE8FB5}" type="pres">
      <dgm:prSet presAssocID="{47469C1A-69C1-430A-9EE2-967F797549B8}" presName="parTx" presStyleLbl="alignNode1" presStyleIdx="3" presStyleCnt="7">
        <dgm:presLayoutVars>
          <dgm:chMax val="0"/>
          <dgm:chPref val="0"/>
          <dgm:bulletEnabled val="1"/>
        </dgm:presLayoutVars>
      </dgm:prSet>
      <dgm:spPr/>
    </dgm:pt>
    <dgm:pt modelId="{6ABB5CC7-4DC3-480B-AE38-A4CE73A5E5C0}" type="pres">
      <dgm:prSet presAssocID="{47469C1A-69C1-430A-9EE2-967F797549B8}" presName="desTx" presStyleLbl="alignAccFollowNode1" presStyleIdx="3" presStyleCnt="7">
        <dgm:presLayoutVars>
          <dgm:bulletEnabled val="1"/>
        </dgm:presLayoutVars>
      </dgm:prSet>
      <dgm:spPr/>
    </dgm:pt>
    <dgm:pt modelId="{1EBC86B1-5294-4592-BAB4-070B2E2F9E83}" type="pres">
      <dgm:prSet presAssocID="{977ED506-1E1A-4BAA-8D9B-B7FD5D52564D}" presName="space" presStyleCnt="0"/>
      <dgm:spPr/>
    </dgm:pt>
    <dgm:pt modelId="{103B5F48-8BC2-4A19-98D9-720C1BC5A1AF}" type="pres">
      <dgm:prSet presAssocID="{24CBCCB2-8A56-42A8-BBF2-B76C479ECDB9}" presName="composite" presStyleCnt="0"/>
      <dgm:spPr/>
    </dgm:pt>
    <dgm:pt modelId="{3E570FEE-5067-486F-ABF0-56BD1AE1905A}" type="pres">
      <dgm:prSet presAssocID="{24CBCCB2-8A56-42A8-BBF2-B76C479ECDB9}" presName="parTx" presStyleLbl="alignNode1" presStyleIdx="4" presStyleCnt="7">
        <dgm:presLayoutVars>
          <dgm:chMax val="0"/>
          <dgm:chPref val="0"/>
          <dgm:bulletEnabled val="1"/>
        </dgm:presLayoutVars>
      </dgm:prSet>
      <dgm:spPr/>
    </dgm:pt>
    <dgm:pt modelId="{FA9F8698-1829-439E-BD68-2E79BC3DC629}" type="pres">
      <dgm:prSet presAssocID="{24CBCCB2-8A56-42A8-BBF2-B76C479ECDB9}" presName="desTx" presStyleLbl="alignAccFollowNode1" presStyleIdx="4" presStyleCnt="7">
        <dgm:presLayoutVars>
          <dgm:bulletEnabled val="1"/>
        </dgm:presLayoutVars>
      </dgm:prSet>
      <dgm:spPr/>
    </dgm:pt>
    <dgm:pt modelId="{936A711D-53C3-4C00-A9AB-6DF4A8D12282}" type="pres">
      <dgm:prSet presAssocID="{F5B46325-640D-4ED1-8571-63A56AFEB738}" presName="space" presStyleCnt="0"/>
      <dgm:spPr/>
    </dgm:pt>
    <dgm:pt modelId="{4AC8BBE0-9AAC-45C7-8BB4-4280520CD315}" type="pres">
      <dgm:prSet presAssocID="{9C33D839-A861-4525-94EC-BDF4518D8366}" presName="composite" presStyleCnt="0"/>
      <dgm:spPr/>
    </dgm:pt>
    <dgm:pt modelId="{C1B6E34A-DA1C-458B-AE3E-BE25FF885BBE}" type="pres">
      <dgm:prSet presAssocID="{9C33D839-A861-4525-94EC-BDF4518D8366}" presName="parTx" presStyleLbl="alignNode1" presStyleIdx="5" presStyleCnt="7">
        <dgm:presLayoutVars>
          <dgm:chMax val="0"/>
          <dgm:chPref val="0"/>
          <dgm:bulletEnabled val="1"/>
        </dgm:presLayoutVars>
      </dgm:prSet>
      <dgm:spPr/>
    </dgm:pt>
    <dgm:pt modelId="{BDA36184-F188-4ADC-86FE-349D88792CD7}" type="pres">
      <dgm:prSet presAssocID="{9C33D839-A861-4525-94EC-BDF4518D8366}" presName="desTx" presStyleLbl="alignAccFollowNode1" presStyleIdx="5" presStyleCnt="7">
        <dgm:presLayoutVars>
          <dgm:bulletEnabled val="1"/>
        </dgm:presLayoutVars>
      </dgm:prSet>
      <dgm:spPr/>
    </dgm:pt>
    <dgm:pt modelId="{23AE68BE-E61E-433B-9B0B-06761F9D6600}" type="pres">
      <dgm:prSet presAssocID="{E61C0437-FAC7-4D97-B123-57C7067ADF9A}" presName="space" presStyleCnt="0"/>
      <dgm:spPr/>
    </dgm:pt>
    <dgm:pt modelId="{52BFBFE1-509D-4117-A37A-FB1D9FA910A0}" type="pres">
      <dgm:prSet presAssocID="{1FC3788A-A45B-4613-AC65-2E89A1642D9A}" presName="composite" presStyleCnt="0"/>
      <dgm:spPr/>
    </dgm:pt>
    <dgm:pt modelId="{A3EEF750-6F95-4B65-96B7-A2B6229A9F26}" type="pres">
      <dgm:prSet presAssocID="{1FC3788A-A45B-4613-AC65-2E89A1642D9A}" presName="parTx" presStyleLbl="alignNode1" presStyleIdx="6" presStyleCnt="7">
        <dgm:presLayoutVars>
          <dgm:chMax val="0"/>
          <dgm:chPref val="0"/>
          <dgm:bulletEnabled val="1"/>
        </dgm:presLayoutVars>
      </dgm:prSet>
      <dgm:spPr/>
    </dgm:pt>
    <dgm:pt modelId="{41A0791C-0964-423A-A97D-5DD990A19140}" type="pres">
      <dgm:prSet presAssocID="{1FC3788A-A45B-4613-AC65-2E89A1642D9A}" presName="desTx" presStyleLbl="alignAccFollowNode1" presStyleIdx="6" presStyleCnt="7">
        <dgm:presLayoutVars>
          <dgm:bulletEnabled val="1"/>
        </dgm:presLayoutVars>
      </dgm:prSet>
      <dgm:spPr/>
    </dgm:pt>
  </dgm:ptLst>
  <dgm:cxnLst>
    <dgm:cxn modelId="{4DD7F603-405B-49FA-9297-44BAEA7F2861}" srcId="{9C33D839-A861-4525-94EC-BDF4518D8366}" destId="{3D54BCF3-412A-46E6-BBBC-FB769D04335A}" srcOrd="0" destOrd="0" parTransId="{26599FF9-38C0-4597-B7A9-18C52B5D3846}" sibTransId="{79C8B049-6430-4C6D-BEB4-19CBFDDA6CEB}"/>
    <dgm:cxn modelId="{E5BC340A-D4BB-41A7-8EE9-8B4BDFFF501A}" type="presOf" srcId="{C900986A-499D-4A3F-AAF2-DC8CF6182C6F}" destId="{79221F6D-7C1D-4124-8B8E-3DFA2CA4AFAD}" srcOrd="0" destOrd="0" presId="urn:microsoft.com/office/officeart/2005/8/layout/hList1"/>
    <dgm:cxn modelId="{C39FF50C-CF66-4E7F-8249-F04F2972AEF3}" type="presOf" srcId="{1E4DA016-D75B-451E-A6AC-AE62B29995FC}" destId="{DB9D5ACA-BBD7-40AA-B326-C587D8D389F8}" srcOrd="0" destOrd="0" presId="urn:microsoft.com/office/officeart/2005/8/layout/hList1"/>
    <dgm:cxn modelId="{D3F0980D-FCA8-475D-9733-562642882B83}" srcId="{1E4DA016-D75B-451E-A6AC-AE62B29995FC}" destId="{9C33D839-A861-4525-94EC-BDF4518D8366}" srcOrd="5" destOrd="0" parTransId="{DD1B7086-AECC-44CA-9EE9-D9BE1082FA31}" sibTransId="{E61C0437-FAC7-4D97-B123-57C7067ADF9A}"/>
    <dgm:cxn modelId="{CC298B14-53DD-44E5-998E-81AC1339C0A5}" type="presOf" srcId="{314735A1-8C0B-4D1A-9C4B-0B80F9A526EB}" destId="{41A0791C-0964-423A-A97D-5DD990A19140}" srcOrd="0" destOrd="0" presId="urn:microsoft.com/office/officeart/2005/8/layout/hList1"/>
    <dgm:cxn modelId="{C8082225-5706-4476-BEC5-E6A9893EDB1B}" type="presOf" srcId="{47469C1A-69C1-430A-9EE2-967F797549B8}" destId="{E166B18B-4F55-439A-AD1C-57F33BFE8FB5}" srcOrd="0" destOrd="0" presId="urn:microsoft.com/office/officeart/2005/8/layout/hList1"/>
    <dgm:cxn modelId="{21700530-C6EB-4183-B70C-39264739EE18}" srcId="{1E4DA016-D75B-451E-A6AC-AE62B29995FC}" destId="{C47DCE18-FDE6-43B2-A244-0BDFCB028CAF}" srcOrd="2" destOrd="0" parTransId="{027F5406-4CB6-4781-A001-438B87F8CC54}" sibTransId="{1AF654F3-9D38-43A7-BE64-694F7CCD7BDD}"/>
    <dgm:cxn modelId="{C4967C33-09C2-4337-98E3-C378A2C12824}" srcId="{1E4DA016-D75B-451E-A6AC-AE62B29995FC}" destId="{47469C1A-69C1-430A-9EE2-967F797549B8}" srcOrd="3" destOrd="0" parTransId="{C0448CA0-7C2B-4E40-B2E2-94CA680F727C}" sibTransId="{977ED506-1E1A-4BAA-8D9B-B7FD5D52564D}"/>
    <dgm:cxn modelId="{74AF483A-A4F0-4324-838D-3DAF2B457B76}" type="presOf" srcId="{A59DC8EE-301E-43A0-A1CF-23403B99BB98}" destId="{6ABB5CC7-4DC3-480B-AE38-A4CE73A5E5C0}" srcOrd="0" destOrd="0" presId="urn:microsoft.com/office/officeart/2005/8/layout/hList1"/>
    <dgm:cxn modelId="{102EB561-CC44-4AF7-8A38-B26C1224AC2D}" srcId="{24CBCCB2-8A56-42A8-BBF2-B76C479ECDB9}" destId="{3884DA09-AB55-4BFC-87F4-8CAA55F1BFAA}" srcOrd="0" destOrd="0" parTransId="{3C558B2A-E5A3-4352-899A-8C3AEEB115BC}" sibTransId="{60E5E97B-D680-4F0E-AF05-09D411B9BBB5}"/>
    <dgm:cxn modelId="{803F4B6C-F6CF-47AB-A5C8-094FB320D500}" type="presOf" srcId="{3884DA09-AB55-4BFC-87F4-8CAA55F1BFAA}" destId="{FA9F8698-1829-439E-BD68-2E79BC3DC629}" srcOrd="0" destOrd="0" presId="urn:microsoft.com/office/officeart/2005/8/layout/hList1"/>
    <dgm:cxn modelId="{1F2FE070-44E7-4894-A543-890EA1626717}" type="presOf" srcId="{35C0BDA4-FE0F-4706-9E5D-2DC736B5E9C5}" destId="{B79B06F7-89CA-4B2B-9047-88CFAA762312}" srcOrd="0" destOrd="0" presId="urn:microsoft.com/office/officeart/2005/8/layout/hList1"/>
    <dgm:cxn modelId="{42589272-ACBA-4BCD-BA84-0B243E664011}" srcId="{C47DCE18-FDE6-43B2-A244-0BDFCB028CAF}" destId="{E078EC20-3D6F-484E-9379-94D78FE68944}" srcOrd="0" destOrd="0" parTransId="{9A0D8AA2-5A7E-4460-8471-860F0F3E75B9}" sibTransId="{AA00788C-FF87-4E97-91E3-5CDEA1C8A062}"/>
    <dgm:cxn modelId="{9E7A0A73-550F-4F67-9E82-0EA91882CE35}" srcId="{1E4DA016-D75B-451E-A6AC-AE62B29995FC}" destId="{1FC3788A-A45B-4613-AC65-2E89A1642D9A}" srcOrd="6" destOrd="0" parTransId="{1DC94214-FCEF-4B5B-AFB5-F72381D7F870}" sibTransId="{F3A6E865-74C3-4741-B754-CE882E26ACDB}"/>
    <dgm:cxn modelId="{7A01DC90-7812-4A89-A7B1-69F7E0CA196A}" type="presOf" srcId="{24CBCCB2-8A56-42A8-BBF2-B76C479ECDB9}" destId="{3E570FEE-5067-486F-ABF0-56BD1AE1905A}" srcOrd="0" destOrd="0" presId="urn:microsoft.com/office/officeart/2005/8/layout/hList1"/>
    <dgm:cxn modelId="{44B22494-7F19-4CD5-A16F-669644E69C81}" srcId="{1E4DA016-D75B-451E-A6AC-AE62B29995FC}" destId="{A6DD8EAF-3436-4115-88E8-498977701DB0}" srcOrd="0" destOrd="0" parTransId="{D433C0E4-486E-47A7-A30B-C303A9BBFE1B}" sibTransId="{6F5F68D7-1DDB-43C0-8204-4E9EF834E984}"/>
    <dgm:cxn modelId="{3C467094-CEB3-41F7-B1B9-B546C6544F89}" type="presOf" srcId="{A6DD8EAF-3436-4115-88E8-498977701DB0}" destId="{AB1FB1F1-271E-46C9-9065-B2268F57AC3E}" srcOrd="0" destOrd="0" presId="urn:microsoft.com/office/officeart/2005/8/layout/hList1"/>
    <dgm:cxn modelId="{05F7EB9A-B6C9-4156-9771-3C6971FE829D}" srcId="{1E4DA016-D75B-451E-A6AC-AE62B29995FC}" destId="{24CBCCB2-8A56-42A8-BBF2-B76C479ECDB9}" srcOrd="4" destOrd="0" parTransId="{481CB38A-B120-4F5D-9FF1-09F834C5FEEE}" sibTransId="{F5B46325-640D-4ED1-8571-63A56AFEB738}"/>
    <dgm:cxn modelId="{4AAD6F9C-CC99-417B-ADE0-05334F947382}" type="presOf" srcId="{3D54BCF3-412A-46E6-BBBC-FB769D04335A}" destId="{BDA36184-F188-4ADC-86FE-349D88792CD7}" srcOrd="0" destOrd="0" presId="urn:microsoft.com/office/officeart/2005/8/layout/hList1"/>
    <dgm:cxn modelId="{D59F0BA6-6915-4AF0-8A60-6E5A96C1793F}" type="presOf" srcId="{E078EC20-3D6F-484E-9379-94D78FE68944}" destId="{ED7B3C51-96C2-409A-A4CC-F0929B05F675}" srcOrd="0" destOrd="0" presId="urn:microsoft.com/office/officeart/2005/8/layout/hList1"/>
    <dgm:cxn modelId="{1AD9FEAA-5B69-447C-A658-C9075C6F0E66}" type="presOf" srcId="{9C33D839-A861-4525-94EC-BDF4518D8366}" destId="{C1B6E34A-DA1C-458B-AE3E-BE25FF885BBE}" srcOrd="0" destOrd="0" presId="urn:microsoft.com/office/officeart/2005/8/layout/hList1"/>
    <dgm:cxn modelId="{50EB99BE-866B-4FE1-BE30-11A5031FF218}" srcId="{A6DD8EAF-3436-4115-88E8-498977701DB0}" destId="{A365CF0E-24B1-4717-B71B-E4DF989F68F1}" srcOrd="0" destOrd="0" parTransId="{D33FEC93-D983-4C22-9289-3CC9FFA24876}" sibTransId="{56166042-F8A0-4EE7-AFE6-DC87889AFF16}"/>
    <dgm:cxn modelId="{19E8AABE-F6E4-48D8-8A3E-92EA97BFCF7D}" type="presOf" srcId="{1FC3788A-A45B-4613-AC65-2E89A1642D9A}" destId="{A3EEF750-6F95-4B65-96B7-A2B6229A9F26}" srcOrd="0" destOrd="0" presId="urn:microsoft.com/office/officeart/2005/8/layout/hList1"/>
    <dgm:cxn modelId="{854577C5-4037-4A35-B4E0-CCE90AA9EFB6}" srcId="{1FC3788A-A45B-4613-AC65-2E89A1642D9A}" destId="{314735A1-8C0B-4D1A-9C4B-0B80F9A526EB}" srcOrd="0" destOrd="0" parTransId="{F0638E28-1476-4829-BE2B-40CB4DE172BB}" sibTransId="{E0C6C4F3-BA2B-4208-8AC8-835DB3C2FFA9}"/>
    <dgm:cxn modelId="{827B12D5-13FC-4F0F-99B9-C97094E6A9B6}" type="presOf" srcId="{A365CF0E-24B1-4717-B71B-E4DF989F68F1}" destId="{00F511CE-4384-4E59-8D04-5C341813F63B}" srcOrd="0" destOrd="0" presId="urn:microsoft.com/office/officeart/2005/8/layout/hList1"/>
    <dgm:cxn modelId="{76C67EDF-CB35-426D-A8F0-EABBA62A6227}" type="presOf" srcId="{C47DCE18-FDE6-43B2-A244-0BDFCB028CAF}" destId="{367FACED-3E4F-4E7E-A1E0-BA366F24403A}" srcOrd="0" destOrd="0" presId="urn:microsoft.com/office/officeart/2005/8/layout/hList1"/>
    <dgm:cxn modelId="{C8409BE8-3C9F-4B06-BF3F-81696F9D087B}" srcId="{1E4DA016-D75B-451E-A6AC-AE62B29995FC}" destId="{35C0BDA4-FE0F-4706-9E5D-2DC736B5E9C5}" srcOrd="1" destOrd="0" parTransId="{4464AA93-EF1B-4B05-9F01-892CD0A400E7}" sibTransId="{A11472B2-81BC-469D-B43A-BB38745BC140}"/>
    <dgm:cxn modelId="{9EAF8AF4-43C0-4BDA-BDE6-E3BC67E49ED7}" srcId="{35C0BDA4-FE0F-4706-9E5D-2DC736B5E9C5}" destId="{C900986A-499D-4A3F-AAF2-DC8CF6182C6F}" srcOrd="0" destOrd="0" parTransId="{743D3A2E-578D-4892-B07E-57DB22479732}" sibTransId="{A45F079D-CDDA-44FE-AB53-728AA7D39E97}"/>
    <dgm:cxn modelId="{361948FD-419F-4CCF-9E89-4126C44836FE}" srcId="{47469C1A-69C1-430A-9EE2-967F797549B8}" destId="{A59DC8EE-301E-43A0-A1CF-23403B99BB98}" srcOrd="0" destOrd="0" parTransId="{04862D67-BC51-4D17-B03E-A3C42C8CFB80}" sibTransId="{FA8B67C6-AC6B-4E9F-94F6-5F2009AB21BF}"/>
    <dgm:cxn modelId="{5E0E9578-F42C-44CC-9E3A-F40031C49630}" type="presParOf" srcId="{DB9D5ACA-BBD7-40AA-B326-C587D8D389F8}" destId="{5A00487E-8C3B-41DB-9C70-8E240551A2C8}" srcOrd="0" destOrd="0" presId="urn:microsoft.com/office/officeart/2005/8/layout/hList1"/>
    <dgm:cxn modelId="{3DA47A18-E356-472D-850B-AE30DF8DDEFF}" type="presParOf" srcId="{5A00487E-8C3B-41DB-9C70-8E240551A2C8}" destId="{AB1FB1F1-271E-46C9-9065-B2268F57AC3E}" srcOrd="0" destOrd="0" presId="urn:microsoft.com/office/officeart/2005/8/layout/hList1"/>
    <dgm:cxn modelId="{79440906-2EDF-4879-8A1B-211BCCE34214}" type="presParOf" srcId="{5A00487E-8C3B-41DB-9C70-8E240551A2C8}" destId="{00F511CE-4384-4E59-8D04-5C341813F63B}" srcOrd="1" destOrd="0" presId="urn:microsoft.com/office/officeart/2005/8/layout/hList1"/>
    <dgm:cxn modelId="{42BC702F-7004-4424-B7C4-ED54E0F454D8}" type="presParOf" srcId="{DB9D5ACA-BBD7-40AA-B326-C587D8D389F8}" destId="{90FF5775-1AD7-4579-8EE7-A28BBD577614}" srcOrd="1" destOrd="0" presId="urn:microsoft.com/office/officeart/2005/8/layout/hList1"/>
    <dgm:cxn modelId="{76BD8838-574A-472A-815C-B816652E3D87}" type="presParOf" srcId="{DB9D5ACA-BBD7-40AA-B326-C587D8D389F8}" destId="{EA1ECA7E-2B4B-4635-8FDD-253E13A935B3}" srcOrd="2" destOrd="0" presId="urn:microsoft.com/office/officeart/2005/8/layout/hList1"/>
    <dgm:cxn modelId="{20F4FADB-BBB2-4B2C-AF59-AE5511F2DE6D}" type="presParOf" srcId="{EA1ECA7E-2B4B-4635-8FDD-253E13A935B3}" destId="{B79B06F7-89CA-4B2B-9047-88CFAA762312}" srcOrd="0" destOrd="0" presId="urn:microsoft.com/office/officeart/2005/8/layout/hList1"/>
    <dgm:cxn modelId="{570E2438-DC09-42C1-86C7-6C6390873CD7}" type="presParOf" srcId="{EA1ECA7E-2B4B-4635-8FDD-253E13A935B3}" destId="{79221F6D-7C1D-4124-8B8E-3DFA2CA4AFAD}" srcOrd="1" destOrd="0" presId="urn:microsoft.com/office/officeart/2005/8/layout/hList1"/>
    <dgm:cxn modelId="{172FF27A-B8AD-4C77-9695-A0776E74DEFF}" type="presParOf" srcId="{DB9D5ACA-BBD7-40AA-B326-C587D8D389F8}" destId="{F61CED1E-9576-473C-A34B-DC3EE387B261}" srcOrd="3" destOrd="0" presId="urn:microsoft.com/office/officeart/2005/8/layout/hList1"/>
    <dgm:cxn modelId="{4C4B8761-B1A6-4AF0-93C4-0FFB9EF40ACA}" type="presParOf" srcId="{DB9D5ACA-BBD7-40AA-B326-C587D8D389F8}" destId="{5CB023FC-F13C-41D1-95DF-BFD9DC88B46E}" srcOrd="4" destOrd="0" presId="urn:microsoft.com/office/officeart/2005/8/layout/hList1"/>
    <dgm:cxn modelId="{7E113410-A4A1-4BFB-B34E-434E3C48EA97}" type="presParOf" srcId="{5CB023FC-F13C-41D1-95DF-BFD9DC88B46E}" destId="{367FACED-3E4F-4E7E-A1E0-BA366F24403A}" srcOrd="0" destOrd="0" presId="urn:microsoft.com/office/officeart/2005/8/layout/hList1"/>
    <dgm:cxn modelId="{9F927735-C39D-4D39-9FD6-52D971ACBC6C}" type="presParOf" srcId="{5CB023FC-F13C-41D1-95DF-BFD9DC88B46E}" destId="{ED7B3C51-96C2-409A-A4CC-F0929B05F675}" srcOrd="1" destOrd="0" presId="urn:microsoft.com/office/officeart/2005/8/layout/hList1"/>
    <dgm:cxn modelId="{50610DFE-62B4-4696-8E88-EAB198D7CE22}" type="presParOf" srcId="{DB9D5ACA-BBD7-40AA-B326-C587D8D389F8}" destId="{47B92C00-A81E-45B2-95DD-3944095ECBE2}" srcOrd="5" destOrd="0" presId="urn:microsoft.com/office/officeart/2005/8/layout/hList1"/>
    <dgm:cxn modelId="{EF864FD0-17BF-43CD-BDE9-2976777EA67E}" type="presParOf" srcId="{DB9D5ACA-BBD7-40AA-B326-C587D8D389F8}" destId="{916F4E8F-EEB7-4EC7-9E88-7B9EA3AC89C9}" srcOrd="6" destOrd="0" presId="urn:microsoft.com/office/officeart/2005/8/layout/hList1"/>
    <dgm:cxn modelId="{350B319D-FC7A-4971-879D-0F0B3A20E144}" type="presParOf" srcId="{916F4E8F-EEB7-4EC7-9E88-7B9EA3AC89C9}" destId="{E166B18B-4F55-439A-AD1C-57F33BFE8FB5}" srcOrd="0" destOrd="0" presId="urn:microsoft.com/office/officeart/2005/8/layout/hList1"/>
    <dgm:cxn modelId="{283BFEB6-A272-411F-A772-6A8E13AAA4F9}" type="presParOf" srcId="{916F4E8F-EEB7-4EC7-9E88-7B9EA3AC89C9}" destId="{6ABB5CC7-4DC3-480B-AE38-A4CE73A5E5C0}" srcOrd="1" destOrd="0" presId="urn:microsoft.com/office/officeart/2005/8/layout/hList1"/>
    <dgm:cxn modelId="{D0D37F00-DB92-4B80-91F5-B749F3C943E7}" type="presParOf" srcId="{DB9D5ACA-BBD7-40AA-B326-C587D8D389F8}" destId="{1EBC86B1-5294-4592-BAB4-070B2E2F9E83}" srcOrd="7" destOrd="0" presId="urn:microsoft.com/office/officeart/2005/8/layout/hList1"/>
    <dgm:cxn modelId="{3B61EA88-A98F-4A30-BDDB-75D724A597EF}" type="presParOf" srcId="{DB9D5ACA-BBD7-40AA-B326-C587D8D389F8}" destId="{103B5F48-8BC2-4A19-98D9-720C1BC5A1AF}" srcOrd="8" destOrd="0" presId="urn:microsoft.com/office/officeart/2005/8/layout/hList1"/>
    <dgm:cxn modelId="{96F4815A-F5D3-44F8-949F-17A9DA86CE59}" type="presParOf" srcId="{103B5F48-8BC2-4A19-98D9-720C1BC5A1AF}" destId="{3E570FEE-5067-486F-ABF0-56BD1AE1905A}" srcOrd="0" destOrd="0" presId="urn:microsoft.com/office/officeart/2005/8/layout/hList1"/>
    <dgm:cxn modelId="{7CC34146-7F64-423D-8C2A-2FB16FA521D2}" type="presParOf" srcId="{103B5F48-8BC2-4A19-98D9-720C1BC5A1AF}" destId="{FA9F8698-1829-439E-BD68-2E79BC3DC629}" srcOrd="1" destOrd="0" presId="urn:microsoft.com/office/officeart/2005/8/layout/hList1"/>
    <dgm:cxn modelId="{3BA0F1D0-F983-43DF-A33C-A3006523927B}" type="presParOf" srcId="{DB9D5ACA-BBD7-40AA-B326-C587D8D389F8}" destId="{936A711D-53C3-4C00-A9AB-6DF4A8D12282}" srcOrd="9" destOrd="0" presId="urn:microsoft.com/office/officeart/2005/8/layout/hList1"/>
    <dgm:cxn modelId="{BDAA306E-67CE-4792-877D-D97CB5372CB8}" type="presParOf" srcId="{DB9D5ACA-BBD7-40AA-B326-C587D8D389F8}" destId="{4AC8BBE0-9AAC-45C7-8BB4-4280520CD315}" srcOrd="10" destOrd="0" presId="urn:microsoft.com/office/officeart/2005/8/layout/hList1"/>
    <dgm:cxn modelId="{601548B8-3E18-4104-80EA-40430631FFD0}" type="presParOf" srcId="{4AC8BBE0-9AAC-45C7-8BB4-4280520CD315}" destId="{C1B6E34A-DA1C-458B-AE3E-BE25FF885BBE}" srcOrd="0" destOrd="0" presId="urn:microsoft.com/office/officeart/2005/8/layout/hList1"/>
    <dgm:cxn modelId="{A87B568E-6FDA-422E-9993-A8D8555FAEFB}" type="presParOf" srcId="{4AC8BBE0-9AAC-45C7-8BB4-4280520CD315}" destId="{BDA36184-F188-4ADC-86FE-349D88792CD7}" srcOrd="1" destOrd="0" presId="urn:microsoft.com/office/officeart/2005/8/layout/hList1"/>
    <dgm:cxn modelId="{7CB97958-80D7-4C38-967C-AB61F5A0D039}" type="presParOf" srcId="{DB9D5ACA-BBD7-40AA-B326-C587D8D389F8}" destId="{23AE68BE-E61E-433B-9B0B-06761F9D6600}" srcOrd="11" destOrd="0" presId="urn:microsoft.com/office/officeart/2005/8/layout/hList1"/>
    <dgm:cxn modelId="{2A89506C-9AF0-48A1-B8C3-1C6F4809FB7F}" type="presParOf" srcId="{DB9D5ACA-BBD7-40AA-B326-C587D8D389F8}" destId="{52BFBFE1-509D-4117-A37A-FB1D9FA910A0}" srcOrd="12" destOrd="0" presId="urn:microsoft.com/office/officeart/2005/8/layout/hList1"/>
    <dgm:cxn modelId="{BDD6FE95-9021-4662-BBC2-F3FDAEE80500}" type="presParOf" srcId="{52BFBFE1-509D-4117-A37A-FB1D9FA910A0}" destId="{A3EEF750-6F95-4B65-96B7-A2B6229A9F26}" srcOrd="0" destOrd="0" presId="urn:microsoft.com/office/officeart/2005/8/layout/hList1"/>
    <dgm:cxn modelId="{B8CCFCDF-88E9-4FD2-B003-49FCA98AF341}" type="presParOf" srcId="{52BFBFE1-509D-4117-A37A-FB1D9FA910A0}" destId="{41A0791C-0964-423A-A97D-5DD990A191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DC703-BDCB-4076-9523-E30657D3FBEC}">
      <dsp:nvSpPr>
        <dsp:cNvPr id="0" name=""/>
        <dsp:cNvSpPr/>
      </dsp:nvSpPr>
      <dsp:spPr>
        <a:xfrm>
          <a:off x="332474" y="1779879"/>
          <a:ext cx="1683710" cy="469553"/>
        </a:xfrm>
        <a:prstGeom prst="homePlate">
          <a:avLst>
            <a:gd name="adj" fmla="val 40000"/>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0" i="0" kern="1200"/>
            <a:t>26.10.2021 </a:t>
          </a:r>
          <a:endParaRPr lang="en-US" sz="1100" kern="1200" dirty="0"/>
        </a:p>
      </dsp:txBody>
      <dsp:txXfrm>
        <a:off x="332474" y="1779879"/>
        <a:ext cx="1589799" cy="469553"/>
      </dsp:txXfrm>
    </dsp:sp>
    <dsp:sp modelId="{E20F6FBA-79EE-464D-B80B-A2452E8154E8}">
      <dsp:nvSpPr>
        <dsp:cNvPr id="0" name=""/>
        <dsp:cNvSpPr/>
      </dsp:nvSpPr>
      <dsp:spPr>
        <a:xfrm>
          <a:off x="5085" y="20858"/>
          <a:ext cx="2338487" cy="1252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Font typeface="Arial" panose="020B0604020202020204" pitchFamily="34" charset="0"/>
            <a:buNone/>
          </a:pPr>
          <a:r>
            <a:rPr lang="mk-MK" sz="2000" kern="1200" dirty="0"/>
            <a:t>Донесување на Кодексот </a:t>
          </a:r>
          <a:endParaRPr lang="en-US" sz="2000" kern="1200" dirty="0"/>
        </a:p>
      </dsp:txBody>
      <dsp:txXfrm>
        <a:off x="5085" y="20858"/>
        <a:ext cx="2338487" cy="1252142"/>
      </dsp:txXfrm>
    </dsp:sp>
    <dsp:sp modelId="{B83DEA66-1806-4316-857B-546C6C0ABDBC}">
      <dsp:nvSpPr>
        <dsp:cNvPr id="0" name=""/>
        <dsp:cNvSpPr/>
      </dsp:nvSpPr>
      <dsp:spPr>
        <a:xfrm rot="21584567">
          <a:off x="2016181" y="2013009"/>
          <a:ext cx="733612" cy="0"/>
        </a:xfrm>
        <a:custGeom>
          <a:avLst/>
          <a:gdLst/>
          <a:ahLst/>
          <a:cxnLst/>
          <a:rect l="0" t="0" r="0" b="0"/>
          <a:pathLst>
            <a:path>
              <a:moveTo>
                <a:pt x="0" y="0"/>
              </a:moveTo>
              <a:lnTo>
                <a:pt x="733612" y="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4F6A7-8DDE-4C87-A134-3E5F2C1ABE68}">
      <dsp:nvSpPr>
        <dsp:cNvPr id="0" name=""/>
        <dsp:cNvSpPr/>
      </dsp:nvSpPr>
      <dsp:spPr>
        <a:xfrm>
          <a:off x="1174329" y="1376508"/>
          <a:ext cx="0" cy="391294"/>
        </a:xfrm>
        <a:prstGeom prst="line">
          <a:avLst/>
        </a:prstGeom>
        <a:noFill/>
        <a:ln w="3175" cap="flat" cmpd="sng" algn="ctr">
          <a:solidFill>
            <a:schemeClr val="bg1">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8EB8A2AD-C798-4FAE-A825-A5BF2B46E920}">
      <dsp:nvSpPr>
        <dsp:cNvPr id="0" name=""/>
        <dsp:cNvSpPr/>
      </dsp:nvSpPr>
      <dsp:spPr>
        <a:xfrm>
          <a:off x="1135200" y="1291663"/>
          <a:ext cx="78258" cy="78258"/>
        </a:xfrm>
        <a:prstGeom prst="diamond">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C3026-7247-4C69-87F8-5D5E7C9A3FD0}">
      <dsp:nvSpPr>
        <dsp:cNvPr id="0" name=""/>
        <dsp:cNvSpPr/>
      </dsp:nvSpPr>
      <dsp:spPr>
        <a:xfrm>
          <a:off x="2749790" y="1769999"/>
          <a:ext cx="2089116" cy="482727"/>
        </a:xfrm>
        <a:prstGeom prst="hexagon">
          <a:avLst>
            <a:gd name="adj" fmla="val 40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mk-MK" sz="1600" b="0" kern="1200" dirty="0"/>
            <a:t>2022</a:t>
          </a:r>
          <a:endParaRPr lang="en-US" sz="1100" b="0" kern="1200" dirty="0"/>
        </a:p>
      </dsp:txBody>
      <dsp:txXfrm>
        <a:off x="2988247" y="1825099"/>
        <a:ext cx="1612202" cy="372527"/>
      </dsp:txXfrm>
    </dsp:sp>
    <dsp:sp modelId="{B8BEE52E-BB32-4A29-889D-98418E8AEC2C}">
      <dsp:nvSpPr>
        <dsp:cNvPr id="0" name=""/>
        <dsp:cNvSpPr/>
      </dsp:nvSpPr>
      <dsp:spPr>
        <a:xfrm>
          <a:off x="2343573" y="2735452"/>
          <a:ext cx="2901550" cy="128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ts val="0"/>
            </a:spcAft>
            <a:buFont typeface="Arial" panose="020B0604020202020204" pitchFamily="34" charset="0"/>
            <a:buNone/>
          </a:pPr>
          <a:r>
            <a:rPr lang="mk-MK" sz="2000" kern="1200" dirty="0"/>
            <a:t>Прва година на примена на Кодексот</a:t>
          </a:r>
        </a:p>
        <a:p>
          <a:pPr marL="0" lvl="0" indent="0" algn="ctr" defTabSz="889000">
            <a:lnSpc>
              <a:spcPct val="90000"/>
            </a:lnSpc>
            <a:spcBef>
              <a:spcPct val="0"/>
            </a:spcBef>
            <a:spcAft>
              <a:spcPct val="35000"/>
            </a:spcAft>
            <a:buFont typeface="Arial" panose="020B0604020202020204" pitchFamily="34" charset="0"/>
            <a:buNone/>
          </a:pPr>
          <a:endParaRPr lang="en-US" sz="2000" kern="1200" dirty="0"/>
        </a:p>
      </dsp:txBody>
      <dsp:txXfrm>
        <a:off x="2343573" y="2735452"/>
        <a:ext cx="2901550" cy="1287272"/>
      </dsp:txXfrm>
    </dsp:sp>
    <dsp:sp modelId="{740E9D1E-0907-4886-B962-E6A42470EA9E}">
      <dsp:nvSpPr>
        <dsp:cNvPr id="0" name=""/>
        <dsp:cNvSpPr/>
      </dsp:nvSpPr>
      <dsp:spPr>
        <a:xfrm>
          <a:off x="4838906" y="2011362"/>
          <a:ext cx="685270" cy="0"/>
        </a:xfrm>
        <a:custGeom>
          <a:avLst/>
          <a:gdLst/>
          <a:ahLst/>
          <a:cxnLst/>
          <a:rect l="0" t="0" r="0" b="0"/>
          <a:pathLst>
            <a:path>
              <a:moveTo>
                <a:pt x="0" y="0"/>
              </a:moveTo>
              <a:lnTo>
                <a:pt x="685270" y="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4ACEDC-53F3-4F4F-ADA4-A1B743D31A1C}">
      <dsp:nvSpPr>
        <dsp:cNvPr id="0" name=""/>
        <dsp:cNvSpPr/>
      </dsp:nvSpPr>
      <dsp:spPr>
        <a:xfrm>
          <a:off x="3794348" y="2252725"/>
          <a:ext cx="0" cy="402272"/>
        </a:xfrm>
        <a:prstGeom prst="line">
          <a:avLst/>
        </a:prstGeom>
        <a:noFill/>
        <a:ln w="3175" cap="flat" cmpd="sng" algn="ctr">
          <a:solidFill>
            <a:schemeClr val="bg1">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ED452210-013D-4950-8789-E67FF76A5191}">
      <dsp:nvSpPr>
        <dsp:cNvPr id="0" name=""/>
        <dsp:cNvSpPr/>
      </dsp:nvSpPr>
      <dsp:spPr>
        <a:xfrm>
          <a:off x="3745797" y="2654998"/>
          <a:ext cx="97102" cy="80454"/>
        </a:xfrm>
        <a:prstGeom prst="diamond">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32FD9-5E8C-4C69-B2DA-83D44EDF19CF}">
      <dsp:nvSpPr>
        <dsp:cNvPr id="0" name=""/>
        <dsp:cNvSpPr/>
      </dsp:nvSpPr>
      <dsp:spPr>
        <a:xfrm>
          <a:off x="5524177" y="1769999"/>
          <a:ext cx="1730948" cy="482727"/>
        </a:xfrm>
        <a:prstGeom prst="hexagon">
          <a:avLst>
            <a:gd name="adj" fmla="val 40000"/>
            <a:gd name="vf" fmla="val 115470"/>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mk-MK" sz="1600" kern="1200"/>
            <a:t>05.2023</a:t>
          </a:r>
          <a:endParaRPr lang="en-US" sz="1600" kern="1200" dirty="0"/>
        </a:p>
      </dsp:txBody>
      <dsp:txXfrm>
        <a:off x="5732786" y="1828176"/>
        <a:ext cx="1313730" cy="366373"/>
      </dsp:txXfrm>
    </dsp:sp>
    <dsp:sp modelId="{DF1E9D22-47D4-4C5C-A257-E840FAA8C83A}">
      <dsp:nvSpPr>
        <dsp:cNvPr id="0" name=""/>
        <dsp:cNvSpPr/>
      </dsp:nvSpPr>
      <dsp:spPr>
        <a:xfrm>
          <a:off x="5187604" y="0"/>
          <a:ext cx="2404095" cy="128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mk-MK" sz="2000" kern="1200" dirty="0"/>
            <a:t>Известување по прв пат за примена на Кодексот</a:t>
          </a:r>
          <a:endParaRPr lang="en-US" sz="2000" kern="1200" dirty="0"/>
        </a:p>
      </dsp:txBody>
      <dsp:txXfrm>
        <a:off x="5187604" y="0"/>
        <a:ext cx="2404095" cy="1287272"/>
      </dsp:txXfrm>
    </dsp:sp>
    <dsp:sp modelId="{78779B33-F697-45A1-8947-238C6735CAD7}">
      <dsp:nvSpPr>
        <dsp:cNvPr id="0" name=""/>
        <dsp:cNvSpPr/>
      </dsp:nvSpPr>
      <dsp:spPr>
        <a:xfrm>
          <a:off x="7255126" y="2011362"/>
          <a:ext cx="730666" cy="0"/>
        </a:xfrm>
        <a:custGeom>
          <a:avLst/>
          <a:gdLst/>
          <a:ahLst/>
          <a:cxnLst/>
          <a:rect l="0" t="0" r="0" b="0"/>
          <a:pathLst>
            <a:path>
              <a:moveTo>
                <a:pt x="0" y="0"/>
              </a:moveTo>
              <a:lnTo>
                <a:pt x="730666" y="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880EB9-9372-4E08-BB3E-D5E2CB324333}">
      <dsp:nvSpPr>
        <dsp:cNvPr id="0" name=""/>
        <dsp:cNvSpPr/>
      </dsp:nvSpPr>
      <dsp:spPr>
        <a:xfrm>
          <a:off x="6389651" y="1367726"/>
          <a:ext cx="0" cy="402272"/>
        </a:xfrm>
        <a:prstGeom prst="line">
          <a:avLst/>
        </a:prstGeom>
        <a:noFill/>
        <a:ln w="3175" cap="flat" cmpd="sng" algn="ctr">
          <a:solidFill>
            <a:schemeClr val="bg1">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D7FE156B-76E4-4ED6-9666-E3256FB28C4F}">
      <dsp:nvSpPr>
        <dsp:cNvPr id="0" name=""/>
        <dsp:cNvSpPr/>
      </dsp:nvSpPr>
      <dsp:spPr>
        <a:xfrm>
          <a:off x="6349424" y="1287272"/>
          <a:ext cx="80454" cy="80454"/>
        </a:xfrm>
        <a:prstGeom prst="diamond">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BE84BD-A0B9-479B-AE95-04F7EA15E9E9}">
      <dsp:nvSpPr>
        <dsp:cNvPr id="0" name=""/>
        <dsp:cNvSpPr/>
      </dsp:nvSpPr>
      <dsp:spPr>
        <a:xfrm rot="10800000">
          <a:off x="7985792" y="1769999"/>
          <a:ext cx="1730948" cy="482727"/>
        </a:xfrm>
        <a:prstGeom prst="homePlate">
          <a:avLst>
            <a:gd name="adj" fmla="val 40000"/>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mk-MK" sz="1600" b="1" kern="1200"/>
            <a:t>09.2023</a:t>
          </a:r>
          <a:endParaRPr lang="en-US" sz="1100" kern="1200" dirty="0"/>
        </a:p>
      </dsp:txBody>
      <dsp:txXfrm rot="10800000">
        <a:off x="8082337" y="1769999"/>
        <a:ext cx="1634403" cy="482727"/>
      </dsp:txXfrm>
    </dsp:sp>
    <dsp:sp modelId="{0E2E4126-B6A8-45C5-B2C7-2C06AD6E18E7}">
      <dsp:nvSpPr>
        <dsp:cNvPr id="0" name=""/>
        <dsp:cNvSpPr/>
      </dsp:nvSpPr>
      <dsp:spPr>
        <a:xfrm>
          <a:off x="7649218" y="2735452"/>
          <a:ext cx="2404095" cy="128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r>
            <a:rPr lang="mk-MK" sz="2000" kern="1200" dirty="0"/>
            <a:t>Прв Извештај за усогласеност со Кодексот</a:t>
          </a:r>
          <a:endParaRPr lang="en-US" sz="2000" kern="1200" dirty="0"/>
        </a:p>
      </dsp:txBody>
      <dsp:txXfrm>
        <a:off x="7649218" y="2735452"/>
        <a:ext cx="2404095" cy="1287272"/>
      </dsp:txXfrm>
    </dsp:sp>
    <dsp:sp modelId="{B02DD85E-7A61-4DD2-A857-0D2584C55ACD}">
      <dsp:nvSpPr>
        <dsp:cNvPr id="0" name=""/>
        <dsp:cNvSpPr/>
      </dsp:nvSpPr>
      <dsp:spPr>
        <a:xfrm>
          <a:off x="8851266" y="2252725"/>
          <a:ext cx="0" cy="402272"/>
        </a:xfrm>
        <a:prstGeom prst="line">
          <a:avLst/>
        </a:prstGeom>
        <a:noFill/>
        <a:ln w="3175" cap="flat" cmpd="sng" algn="ctr">
          <a:solidFill>
            <a:schemeClr val="bg1">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757D6E7A-7B8C-43BB-9A7E-6BCB0BB03C8B}">
      <dsp:nvSpPr>
        <dsp:cNvPr id="0" name=""/>
        <dsp:cNvSpPr/>
      </dsp:nvSpPr>
      <dsp:spPr>
        <a:xfrm>
          <a:off x="8811039" y="2654998"/>
          <a:ext cx="80454" cy="80454"/>
        </a:xfrm>
        <a:prstGeom prst="diamond">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FB1F1-271E-46C9-9065-B2268F57AC3E}">
      <dsp:nvSpPr>
        <dsp:cNvPr id="0" name=""/>
        <dsp:cNvSpPr/>
      </dsp:nvSpPr>
      <dsp:spPr>
        <a:xfrm>
          <a:off x="4418" y="2200274"/>
          <a:ext cx="1310377" cy="3456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ru-RU" sz="1200" b="0" u="sng" kern="1200" dirty="0">
              <a:solidFill>
                <a:schemeClr val="bg1"/>
              </a:solidFill>
            </a:rPr>
            <a:t>Дел 1</a:t>
          </a:r>
          <a:r>
            <a:rPr lang="ru-RU" sz="1200" b="0" kern="1200" dirty="0">
              <a:solidFill>
                <a:schemeClr val="bg1"/>
              </a:solidFill>
            </a:rPr>
            <a:t> </a:t>
          </a:r>
          <a:endParaRPr lang="en-US" sz="1200" kern="1200" dirty="0">
            <a:solidFill>
              <a:schemeClr val="bg1"/>
            </a:solidFill>
          </a:endParaRPr>
        </a:p>
      </dsp:txBody>
      <dsp:txXfrm>
        <a:off x="4418" y="2200274"/>
        <a:ext cx="1310377" cy="345600"/>
      </dsp:txXfrm>
    </dsp:sp>
    <dsp:sp modelId="{00F511CE-4384-4E59-8D04-5C341813F63B}">
      <dsp:nvSpPr>
        <dsp:cNvPr id="0" name=""/>
        <dsp:cNvSpPr/>
      </dsp:nvSpPr>
      <dsp:spPr>
        <a:xfrm>
          <a:off x="4418" y="2545874"/>
          <a:ext cx="1310377" cy="83997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None/>
          </a:pPr>
          <a:r>
            <a:rPr lang="ru-RU" sz="1200" b="0" kern="1200" dirty="0">
              <a:solidFill>
                <a:schemeClr val="tx1">
                  <a:lumMod val="75000"/>
                  <a:lumOff val="25000"/>
                </a:schemeClr>
              </a:solidFill>
            </a:rPr>
            <a:t>Права на акционерите и односи со акционерите</a:t>
          </a:r>
          <a:endParaRPr lang="en-US" sz="1200" kern="1200" dirty="0"/>
        </a:p>
      </dsp:txBody>
      <dsp:txXfrm>
        <a:off x="4418" y="2545874"/>
        <a:ext cx="1310377" cy="839970"/>
      </dsp:txXfrm>
    </dsp:sp>
    <dsp:sp modelId="{B79B06F7-89CA-4B2B-9047-88CFAA762312}">
      <dsp:nvSpPr>
        <dsp:cNvPr id="0" name=""/>
        <dsp:cNvSpPr/>
      </dsp:nvSpPr>
      <dsp:spPr>
        <a:xfrm>
          <a:off x="1498248" y="2200274"/>
          <a:ext cx="1310377" cy="3456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ru-RU" sz="1200" b="0" u="sng" kern="1200" dirty="0">
              <a:solidFill>
                <a:schemeClr val="bg1"/>
              </a:solidFill>
            </a:rPr>
            <a:t>Дел 2</a:t>
          </a:r>
          <a:endParaRPr lang="en-US" sz="1200" kern="1200" dirty="0">
            <a:solidFill>
              <a:schemeClr val="bg1"/>
            </a:solidFill>
          </a:endParaRPr>
        </a:p>
      </dsp:txBody>
      <dsp:txXfrm>
        <a:off x="1498248" y="2200274"/>
        <a:ext cx="1310377" cy="345600"/>
      </dsp:txXfrm>
    </dsp:sp>
    <dsp:sp modelId="{79221F6D-7C1D-4124-8B8E-3DFA2CA4AFAD}">
      <dsp:nvSpPr>
        <dsp:cNvPr id="0" name=""/>
        <dsp:cNvSpPr/>
      </dsp:nvSpPr>
      <dsp:spPr>
        <a:xfrm>
          <a:off x="1498248" y="2545874"/>
          <a:ext cx="1310377" cy="83997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None/>
          </a:pPr>
          <a:r>
            <a:rPr lang="ru-RU" sz="1200" b="0" kern="1200" dirty="0">
              <a:solidFill>
                <a:schemeClr val="tx1">
                  <a:lumMod val="75000"/>
                  <a:lumOff val="25000"/>
                </a:schemeClr>
              </a:solidFill>
            </a:rPr>
            <a:t>Надзорен одбор</a:t>
          </a:r>
          <a:endParaRPr lang="en-US" sz="1200" kern="1200" dirty="0"/>
        </a:p>
      </dsp:txBody>
      <dsp:txXfrm>
        <a:off x="1498248" y="2545874"/>
        <a:ext cx="1310377" cy="839970"/>
      </dsp:txXfrm>
    </dsp:sp>
    <dsp:sp modelId="{367FACED-3E4F-4E7E-A1E0-BA366F24403A}">
      <dsp:nvSpPr>
        <dsp:cNvPr id="0" name=""/>
        <dsp:cNvSpPr/>
      </dsp:nvSpPr>
      <dsp:spPr>
        <a:xfrm>
          <a:off x="2992079" y="2200274"/>
          <a:ext cx="1310377" cy="3456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ru-RU" sz="1200" b="0" u="sng" kern="1200" dirty="0">
              <a:solidFill>
                <a:schemeClr val="bg1"/>
              </a:solidFill>
            </a:rPr>
            <a:t>Дел 3 </a:t>
          </a:r>
          <a:endParaRPr lang="en-US" sz="1200" kern="1200" dirty="0">
            <a:solidFill>
              <a:schemeClr val="bg1"/>
            </a:solidFill>
          </a:endParaRPr>
        </a:p>
      </dsp:txBody>
      <dsp:txXfrm>
        <a:off x="2992079" y="2200274"/>
        <a:ext cx="1310377" cy="345600"/>
      </dsp:txXfrm>
    </dsp:sp>
    <dsp:sp modelId="{ED7B3C51-96C2-409A-A4CC-F0929B05F675}">
      <dsp:nvSpPr>
        <dsp:cNvPr id="0" name=""/>
        <dsp:cNvSpPr/>
      </dsp:nvSpPr>
      <dsp:spPr>
        <a:xfrm>
          <a:off x="2992079" y="2545874"/>
          <a:ext cx="1310377" cy="83997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None/>
          </a:pPr>
          <a:r>
            <a:rPr lang="ru-RU" sz="1200" b="0" kern="1200" dirty="0">
              <a:solidFill>
                <a:schemeClr val="tx1">
                  <a:lumMod val="75000"/>
                  <a:lumOff val="25000"/>
                </a:schemeClr>
              </a:solidFill>
            </a:rPr>
            <a:t>Управен одбор</a:t>
          </a:r>
          <a:endParaRPr lang="en-US" sz="1200" kern="1200" dirty="0"/>
        </a:p>
      </dsp:txBody>
      <dsp:txXfrm>
        <a:off x="2992079" y="2545874"/>
        <a:ext cx="1310377" cy="839970"/>
      </dsp:txXfrm>
    </dsp:sp>
    <dsp:sp modelId="{E166B18B-4F55-439A-AD1C-57F33BFE8FB5}">
      <dsp:nvSpPr>
        <dsp:cNvPr id="0" name=""/>
        <dsp:cNvSpPr/>
      </dsp:nvSpPr>
      <dsp:spPr>
        <a:xfrm>
          <a:off x="4485910" y="2200274"/>
          <a:ext cx="1310377" cy="3456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ru-RU" sz="1200" b="0" u="sng" kern="1200" dirty="0">
              <a:solidFill>
                <a:schemeClr val="bg1"/>
              </a:solidFill>
            </a:rPr>
            <a:t>Дел 4</a:t>
          </a:r>
          <a:endParaRPr lang="en-US" sz="1200" kern="1200" dirty="0">
            <a:solidFill>
              <a:schemeClr val="bg1"/>
            </a:solidFill>
          </a:endParaRPr>
        </a:p>
      </dsp:txBody>
      <dsp:txXfrm>
        <a:off x="4485910" y="2200274"/>
        <a:ext cx="1310377" cy="345600"/>
      </dsp:txXfrm>
    </dsp:sp>
    <dsp:sp modelId="{6ABB5CC7-4DC3-480B-AE38-A4CE73A5E5C0}">
      <dsp:nvSpPr>
        <dsp:cNvPr id="0" name=""/>
        <dsp:cNvSpPr/>
      </dsp:nvSpPr>
      <dsp:spPr>
        <a:xfrm>
          <a:off x="4485910" y="2545874"/>
          <a:ext cx="1310377" cy="839970"/>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None/>
          </a:pPr>
          <a:r>
            <a:rPr lang="ru-RU" sz="1200" b="0" kern="1200" dirty="0">
              <a:solidFill>
                <a:schemeClr val="tx1">
                  <a:lumMod val="75000"/>
                  <a:lumOff val="25000"/>
                </a:schemeClr>
              </a:solidFill>
            </a:rPr>
            <a:t>Судир на интереси</a:t>
          </a:r>
          <a:endParaRPr lang="en-US" sz="1200" kern="1200" dirty="0"/>
        </a:p>
      </dsp:txBody>
      <dsp:txXfrm>
        <a:off x="4485910" y="2545874"/>
        <a:ext cx="1310377" cy="839970"/>
      </dsp:txXfrm>
    </dsp:sp>
    <dsp:sp modelId="{3E570FEE-5067-486F-ABF0-56BD1AE1905A}">
      <dsp:nvSpPr>
        <dsp:cNvPr id="0" name=""/>
        <dsp:cNvSpPr/>
      </dsp:nvSpPr>
      <dsp:spPr>
        <a:xfrm>
          <a:off x="5979740" y="2200274"/>
          <a:ext cx="1310377" cy="345600"/>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ru-RU" sz="1200" b="0" u="sng" kern="1200" dirty="0">
              <a:solidFill>
                <a:schemeClr val="bg1"/>
              </a:solidFill>
            </a:rPr>
            <a:t>Дел 5</a:t>
          </a:r>
          <a:endParaRPr lang="en-US" sz="1200" kern="1200" dirty="0">
            <a:solidFill>
              <a:schemeClr val="bg1"/>
            </a:solidFill>
          </a:endParaRPr>
        </a:p>
      </dsp:txBody>
      <dsp:txXfrm>
        <a:off x="5979740" y="2200274"/>
        <a:ext cx="1310377" cy="345600"/>
      </dsp:txXfrm>
    </dsp:sp>
    <dsp:sp modelId="{FA9F8698-1829-439E-BD68-2E79BC3DC629}">
      <dsp:nvSpPr>
        <dsp:cNvPr id="0" name=""/>
        <dsp:cNvSpPr/>
      </dsp:nvSpPr>
      <dsp:spPr>
        <a:xfrm>
          <a:off x="5979740" y="2545874"/>
          <a:ext cx="1310377" cy="839970"/>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None/>
          </a:pPr>
          <a:r>
            <a:rPr lang="ru-RU" sz="1200" b="0" kern="1200" dirty="0">
              <a:solidFill>
                <a:schemeClr val="tx1">
                  <a:lumMod val="75000"/>
                  <a:lumOff val="25000"/>
                </a:schemeClr>
              </a:solidFill>
            </a:rPr>
            <a:t>Ризик и контрола</a:t>
          </a:r>
          <a:endParaRPr lang="en-US" sz="1200" kern="1200" dirty="0"/>
        </a:p>
      </dsp:txBody>
      <dsp:txXfrm>
        <a:off x="5979740" y="2545874"/>
        <a:ext cx="1310377" cy="839970"/>
      </dsp:txXfrm>
    </dsp:sp>
    <dsp:sp modelId="{C1B6E34A-DA1C-458B-AE3E-BE25FF885BBE}">
      <dsp:nvSpPr>
        <dsp:cNvPr id="0" name=""/>
        <dsp:cNvSpPr/>
      </dsp:nvSpPr>
      <dsp:spPr>
        <a:xfrm>
          <a:off x="7473571" y="2200274"/>
          <a:ext cx="1310377" cy="3456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ru-RU" sz="1200" b="0" u="sng" kern="1200" dirty="0">
              <a:solidFill>
                <a:schemeClr val="bg1"/>
              </a:solidFill>
            </a:rPr>
            <a:t>Дел 6</a:t>
          </a:r>
          <a:endParaRPr lang="ru-RU" sz="1200" b="0" kern="1200" dirty="0">
            <a:solidFill>
              <a:schemeClr val="bg1"/>
            </a:solidFill>
          </a:endParaRPr>
        </a:p>
      </dsp:txBody>
      <dsp:txXfrm>
        <a:off x="7473571" y="2200274"/>
        <a:ext cx="1310377" cy="345600"/>
      </dsp:txXfrm>
    </dsp:sp>
    <dsp:sp modelId="{BDA36184-F188-4ADC-86FE-349D88792CD7}">
      <dsp:nvSpPr>
        <dsp:cNvPr id="0" name=""/>
        <dsp:cNvSpPr/>
      </dsp:nvSpPr>
      <dsp:spPr>
        <a:xfrm>
          <a:off x="7473571" y="2545874"/>
          <a:ext cx="1310377" cy="83997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87313" lvl="1" indent="0" algn="l" defTabSz="533400">
            <a:lnSpc>
              <a:spcPct val="90000"/>
            </a:lnSpc>
            <a:spcBef>
              <a:spcPct val="0"/>
            </a:spcBef>
            <a:spcAft>
              <a:spcPct val="15000"/>
            </a:spcAft>
            <a:buNone/>
          </a:pPr>
          <a:r>
            <a:rPr lang="ru-RU" sz="1200" b="0" kern="1200" dirty="0">
              <a:solidFill>
                <a:schemeClr val="tx1">
                  <a:lumMod val="75000"/>
                  <a:lumOff val="25000"/>
                </a:schemeClr>
              </a:solidFill>
            </a:rPr>
            <a:t>Засегнати лица, одржливост и општествени прашања</a:t>
          </a:r>
        </a:p>
      </dsp:txBody>
      <dsp:txXfrm>
        <a:off x="7473571" y="2545874"/>
        <a:ext cx="1310377" cy="839970"/>
      </dsp:txXfrm>
    </dsp:sp>
    <dsp:sp modelId="{A3EEF750-6F95-4B65-96B7-A2B6229A9F26}">
      <dsp:nvSpPr>
        <dsp:cNvPr id="0" name=""/>
        <dsp:cNvSpPr/>
      </dsp:nvSpPr>
      <dsp:spPr>
        <a:xfrm>
          <a:off x="8967402" y="2200274"/>
          <a:ext cx="1310377" cy="3456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ru-RU" sz="1200" b="0" u="sng" kern="1200" dirty="0">
              <a:solidFill>
                <a:schemeClr val="bg1"/>
              </a:solidFill>
            </a:rPr>
            <a:t>Дел 7</a:t>
          </a:r>
          <a:endParaRPr lang="ru-RU" sz="1200" b="0" kern="1200" dirty="0">
            <a:solidFill>
              <a:schemeClr val="bg1"/>
            </a:solidFill>
          </a:endParaRPr>
        </a:p>
      </dsp:txBody>
      <dsp:txXfrm>
        <a:off x="8967402" y="2200274"/>
        <a:ext cx="1310377" cy="345600"/>
      </dsp:txXfrm>
    </dsp:sp>
    <dsp:sp modelId="{41A0791C-0964-423A-A97D-5DD990A19140}">
      <dsp:nvSpPr>
        <dsp:cNvPr id="0" name=""/>
        <dsp:cNvSpPr/>
      </dsp:nvSpPr>
      <dsp:spPr>
        <a:xfrm>
          <a:off x="8967402" y="2545874"/>
          <a:ext cx="1310377" cy="83997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None/>
          </a:pPr>
          <a:r>
            <a:rPr lang="ru-RU" sz="1200" b="0" kern="1200" dirty="0">
              <a:solidFill>
                <a:schemeClr val="tx1">
                  <a:lumMod val="75000"/>
                  <a:lumOff val="25000"/>
                </a:schemeClr>
              </a:solidFill>
            </a:rPr>
            <a:t>Транспарентност и објавување</a:t>
          </a:r>
        </a:p>
      </dsp:txBody>
      <dsp:txXfrm>
        <a:off x="8967402" y="2545874"/>
        <a:ext cx="1310377" cy="839970"/>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F702A5B2-8064-4382-9E31-9E46E0F5B2C3}" type="datetimeFigureOut">
              <a:rPr lang="ru-RU" smtClean="0"/>
              <a:t>26.09.2023</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7000EB3D-2307-4317-8A1D-B47FA45245F0}" type="datetimeFigureOut">
              <a:rPr lang="ru-RU" smtClean="0"/>
              <a:t>26.09.2023</a:t>
            </a:fld>
            <a:endParaRPr lang="ru-RU" dirty="0"/>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Graphic 37">
            <a:extLst>
              <a:ext uri="{FF2B5EF4-FFF2-40B4-BE49-F238E27FC236}">
                <a16:creationId xmlns:a16="http://schemas.microsoft.com/office/drawing/2014/main" id="{082967C2-1764-93C2-6B52-85573063F7D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1" name="Graphic 36">
            <a:extLst>
              <a:ext uri="{FF2B5EF4-FFF2-40B4-BE49-F238E27FC236}">
                <a16:creationId xmlns:a16="http://schemas.microsoft.com/office/drawing/2014/main" id="{7834425D-8C71-9C1E-3E4C-08E76E3CA922}"/>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Tree>
    <p:extLst>
      <p:ext uri="{BB962C8B-B14F-4D97-AF65-F5344CB8AC3E}">
        <p14:creationId xmlns:p14="http://schemas.microsoft.com/office/powerpoint/2010/main" val="305341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159131532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9151655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6443932" y="4662943"/>
            <a:ext cx="5748068"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481345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456498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605761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3513218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sp>
        <p:nvSpPr>
          <p:cNvPr id="7" name="Oval 6">
            <a:extLst>
              <a:ext uri="{FF2B5EF4-FFF2-40B4-BE49-F238E27FC236}">
                <a16:creationId xmlns:a16="http://schemas.microsoft.com/office/drawing/2014/main" id="{A3B6EDDA-9E31-06B7-93C6-6DD03C8A6521}"/>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Graphic 12">
            <a:extLst>
              <a:ext uri="{FF2B5EF4-FFF2-40B4-BE49-F238E27FC236}">
                <a16:creationId xmlns:a16="http://schemas.microsoft.com/office/drawing/2014/main" id="{21E89C6F-8416-E8EC-3CE6-A8BD7B317318}"/>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9" name="Graphic 39">
            <a:extLst>
              <a:ext uri="{FF2B5EF4-FFF2-40B4-BE49-F238E27FC236}">
                <a16:creationId xmlns:a16="http://schemas.microsoft.com/office/drawing/2014/main" id="{7F5D66AC-1F04-A7AE-B945-51E2EDCC1549}"/>
              </a:ext>
            </a:extLst>
          </p:cNvPr>
          <p:cNvGrpSpPr/>
          <p:nvPr userDrawn="1"/>
        </p:nvGrpSpPr>
        <p:grpSpPr>
          <a:xfrm>
            <a:off x="10008352" y="0"/>
            <a:ext cx="2188800" cy="1933794"/>
            <a:chOff x="10003200" y="0"/>
            <a:chExt cx="2188800" cy="1933794"/>
          </a:xfrm>
        </p:grpSpPr>
        <p:sp>
          <p:nvSpPr>
            <p:cNvPr id="10" name="Freeform: Shape 9">
              <a:extLst>
                <a:ext uri="{FF2B5EF4-FFF2-40B4-BE49-F238E27FC236}">
                  <a16:creationId xmlns:a16="http://schemas.microsoft.com/office/drawing/2014/main" id="{2D7891AE-62D6-609B-9623-8AFD645B4D9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94A2ECAC-7125-9EB6-1984-02211449902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2376F50F-E5C1-8C67-2F1B-80E33F694886}"/>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7A2CF661-7CFB-2C42-63CE-623D6DFA03D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68A5BEE8-7645-3EB3-4F85-93931C7E80FE}"/>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2C8B1182-FBCC-F8D8-2D96-5FFA0DFC5517}"/>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6" name="Graphic 19">
            <a:extLst>
              <a:ext uri="{FF2B5EF4-FFF2-40B4-BE49-F238E27FC236}">
                <a16:creationId xmlns:a16="http://schemas.microsoft.com/office/drawing/2014/main" id="{8280269A-F4F6-2EB5-E4AB-52FA2CA108A6}"/>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33618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73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A9FC002-F438-2140-83B6-753F84174679}"/>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Graphic 12">
            <a:extLst>
              <a:ext uri="{FF2B5EF4-FFF2-40B4-BE49-F238E27FC236}">
                <a16:creationId xmlns:a16="http://schemas.microsoft.com/office/drawing/2014/main" id="{0F7B901D-39F5-59EC-B18F-D9923597A6F6}"/>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89D882E3-EBBA-5CF7-4F80-0B4965461A7D}"/>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5DD3C7F1-1431-ACEF-7F17-8C9A13EDBD66}"/>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41688634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ru-RU"/>
              <a:t>MM.DD.20XX</a:t>
            </a:r>
            <a:endParaRPr lang="ru-RU" dirty="0"/>
          </a:p>
        </p:txBody>
      </p:sp>
      <p:sp>
        <p:nvSpPr>
          <p:cNvPr id="6" name="Footer Placeholder 5"/>
          <p:cNvSpPr>
            <a:spLocks noGrp="1"/>
          </p:cNvSpPr>
          <p:nvPr>
            <p:ph type="ftr" sz="quarter" idx="11"/>
          </p:nvPr>
        </p:nvSpPr>
        <p:spPr/>
        <p:txBody>
          <a:bodyPr/>
          <a:lstStyle/>
          <a:p>
            <a:r>
              <a:rPr lang="en-US"/>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2" name="Oval 1">
            <a:extLst>
              <a:ext uri="{FF2B5EF4-FFF2-40B4-BE49-F238E27FC236}">
                <a16:creationId xmlns:a16="http://schemas.microsoft.com/office/drawing/2014/main" id="{954D70E8-3C7B-3085-E856-A1C3FC579CAD}"/>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83B2FC65-860E-6654-CD81-C513EB387855}"/>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3295A2A-D251-E35D-F31F-8EB0D1B15925}"/>
              </a:ext>
            </a:extLst>
          </p:cNvPr>
          <p:cNvGrpSpPr/>
          <p:nvPr userDrawn="1"/>
        </p:nvGrpSpPr>
        <p:grpSpPr>
          <a:xfrm>
            <a:off x="10008352" y="0"/>
            <a:ext cx="2188800" cy="1933794"/>
            <a:chOff x="10003200" y="0"/>
            <a:chExt cx="2188800" cy="1933794"/>
          </a:xfrm>
        </p:grpSpPr>
        <p:sp>
          <p:nvSpPr>
            <p:cNvPr id="11" name="Freeform: Shape 10">
              <a:extLst>
                <a:ext uri="{FF2B5EF4-FFF2-40B4-BE49-F238E27FC236}">
                  <a16:creationId xmlns:a16="http://schemas.microsoft.com/office/drawing/2014/main" id="{62AF72E8-3A04-AD23-ED7C-E1131C2ED864}"/>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748F5454-FC42-2D6C-C572-F1CD0063DD9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576F2114-FD76-F945-F354-F985888FFCFE}"/>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8450B321-7504-8FCF-E453-9768CDCC01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951B16EB-9759-C854-9B2B-6483C09BDAF0}"/>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7B13CEB-93BA-044C-F7F6-14A2655BAAD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7" name="Graphic 19">
            <a:extLst>
              <a:ext uri="{FF2B5EF4-FFF2-40B4-BE49-F238E27FC236}">
                <a16:creationId xmlns:a16="http://schemas.microsoft.com/office/drawing/2014/main" id="{EF9933AE-5876-6A8A-DC45-18AD6476D120}"/>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01409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ru-RU"/>
              <a:t>MM.DD.20XX</a:t>
            </a:r>
            <a:endParaRPr lang="ru-RU" dirty="0"/>
          </a:p>
        </p:txBody>
      </p:sp>
      <p:sp>
        <p:nvSpPr>
          <p:cNvPr id="8" name="Footer Placeholder 7"/>
          <p:cNvSpPr>
            <a:spLocks noGrp="1"/>
          </p:cNvSpPr>
          <p:nvPr>
            <p:ph type="ftr" sz="quarter" idx="11"/>
          </p:nvPr>
        </p:nvSpPr>
        <p:spPr/>
        <p:txBody>
          <a:bodyPr/>
          <a:lstStyle/>
          <a:p>
            <a:r>
              <a:rPr lang="en-US"/>
              <a:t>ADD A FOOTER</a:t>
            </a:r>
            <a:endParaRPr lang="ru-RU" dirty="0"/>
          </a:p>
        </p:txBody>
      </p:sp>
      <p:sp>
        <p:nvSpPr>
          <p:cNvPr id="9" name="Slide Number Placeholder 8"/>
          <p:cNvSpPr>
            <a:spLocks noGrp="1"/>
          </p:cNvSpPr>
          <p:nvPr>
            <p:ph type="sldNum" sz="quarter" idx="12"/>
          </p:nvPr>
        </p:nvSpPr>
        <p:spPr/>
        <p:txBody>
          <a:bodyPr/>
          <a:lstStyle/>
          <a:p>
            <a:fld id="{D495E168-DA5E-4888-8D8A-92B118324C14}" type="slidenum">
              <a:rPr lang="ru-RU" smtClean="0"/>
              <a:t>‹#›</a:t>
            </a:fld>
            <a:endParaRPr lang="ru-RU" dirty="0"/>
          </a:p>
        </p:txBody>
      </p:sp>
      <p:sp>
        <p:nvSpPr>
          <p:cNvPr id="2" name="Oval 1">
            <a:extLst>
              <a:ext uri="{FF2B5EF4-FFF2-40B4-BE49-F238E27FC236}">
                <a16:creationId xmlns:a16="http://schemas.microsoft.com/office/drawing/2014/main" id="{A10C9CF1-B746-81B9-F907-4CF907F2535B}"/>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Graphic 12">
            <a:extLst>
              <a:ext uri="{FF2B5EF4-FFF2-40B4-BE49-F238E27FC236}">
                <a16:creationId xmlns:a16="http://schemas.microsoft.com/office/drawing/2014/main" id="{9AE03E27-2822-9DEE-C6DE-D8C215E38333}"/>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2" name="Graphic 39">
            <a:extLst>
              <a:ext uri="{FF2B5EF4-FFF2-40B4-BE49-F238E27FC236}">
                <a16:creationId xmlns:a16="http://schemas.microsoft.com/office/drawing/2014/main" id="{14425698-66CC-3C2D-CD02-6934D76B542C}"/>
              </a:ext>
            </a:extLst>
          </p:cNvPr>
          <p:cNvGrpSpPr/>
          <p:nvPr userDrawn="1"/>
        </p:nvGrpSpPr>
        <p:grpSpPr>
          <a:xfrm>
            <a:off x="10008352" y="0"/>
            <a:ext cx="2188800" cy="1933794"/>
            <a:chOff x="10003200" y="0"/>
            <a:chExt cx="2188800" cy="1933794"/>
          </a:xfrm>
        </p:grpSpPr>
        <p:sp>
          <p:nvSpPr>
            <p:cNvPr id="13" name="Freeform: Shape 12">
              <a:extLst>
                <a:ext uri="{FF2B5EF4-FFF2-40B4-BE49-F238E27FC236}">
                  <a16:creationId xmlns:a16="http://schemas.microsoft.com/office/drawing/2014/main" id="{02945F2B-22AC-1485-4D34-8426AFCE8BB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F3A9395B-6026-1524-2324-F6869E6126F3}"/>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C7EA27AD-C469-85B7-EF38-D86DF609C751}"/>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C0B69820-C26D-F2F8-2603-E8ACC6EC5166}"/>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CBE57403-87E8-9949-1A3B-A41A1DFE7854}"/>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41F031D5-1B35-5682-4521-F55B08A005A2}"/>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9" name="Graphic 19">
            <a:extLst>
              <a:ext uri="{FF2B5EF4-FFF2-40B4-BE49-F238E27FC236}">
                <a16:creationId xmlns:a16="http://schemas.microsoft.com/office/drawing/2014/main" id="{7D595481-2BB3-9892-81E7-2628C0FAFDE8}"/>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35121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ru-RU"/>
              <a:t>MM.DD.20XX</a:t>
            </a:r>
            <a:endParaRPr lang="ru-RU" dirty="0"/>
          </a:p>
        </p:txBody>
      </p:sp>
      <p:sp>
        <p:nvSpPr>
          <p:cNvPr id="4" name="Footer Placeholder 3"/>
          <p:cNvSpPr>
            <a:spLocks noGrp="1"/>
          </p:cNvSpPr>
          <p:nvPr>
            <p:ph type="ftr" sz="quarter" idx="11"/>
          </p:nvPr>
        </p:nvSpPr>
        <p:spPr/>
        <p:txBody>
          <a:bodyPr/>
          <a:lstStyle/>
          <a:p>
            <a:r>
              <a:rPr lang="en-US"/>
              <a:t>ADD A FOOTER</a:t>
            </a:r>
            <a:endParaRPr lang="ru-RU" dirty="0"/>
          </a:p>
        </p:txBody>
      </p:sp>
      <p:sp>
        <p:nvSpPr>
          <p:cNvPr id="5" name="Slide Number Placeholder 4"/>
          <p:cNvSpPr>
            <a:spLocks noGrp="1"/>
          </p:cNvSpPr>
          <p:nvPr>
            <p:ph type="sldNum" sz="quarter" idx="12"/>
          </p:nvPr>
        </p:nvSpPr>
        <p:spPr/>
        <p:txBody>
          <a:bodyPr/>
          <a:lstStyle/>
          <a:p>
            <a:fld id="{D495E168-DA5E-4888-8D8A-92B118324C14}" type="slidenum">
              <a:rPr lang="ru-RU" smtClean="0"/>
              <a:t>‹#›</a:t>
            </a:fld>
            <a:endParaRPr lang="ru-RU" dirty="0"/>
          </a:p>
        </p:txBody>
      </p:sp>
      <p:sp>
        <p:nvSpPr>
          <p:cNvPr id="6" name="Oval 5">
            <a:extLst>
              <a:ext uri="{FF2B5EF4-FFF2-40B4-BE49-F238E27FC236}">
                <a16:creationId xmlns:a16="http://schemas.microsoft.com/office/drawing/2014/main" id="{C7C88101-EF8A-F84A-DEC6-58E2F98533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Graphic 12">
            <a:extLst>
              <a:ext uri="{FF2B5EF4-FFF2-40B4-BE49-F238E27FC236}">
                <a16:creationId xmlns:a16="http://schemas.microsoft.com/office/drawing/2014/main" id="{EDFF5A4A-3152-4DB5-5E7C-DE55EE74465B}"/>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8" name="Graphic 39">
            <a:extLst>
              <a:ext uri="{FF2B5EF4-FFF2-40B4-BE49-F238E27FC236}">
                <a16:creationId xmlns:a16="http://schemas.microsoft.com/office/drawing/2014/main" id="{50E7D78A-EA47-3093-D78F-74DBE84BE5BE}"/>
              </a:ext>
            </a:extLst>
          </p:cNvPr>
          <p:cNvGrpSpPr/>
          <p:nvPr userDrawn="1"/>
        </p:nvGrpSpPr>
        <p:grpSpPr>
          <a:xfrm>
            <a:off x="10008352" y="0"/>
            <a:ext cx="2188800" cy="1933794"/>
            <a:chOff x="10003200" y="0"/>
            <a:chExt cx="2188800" cy="1933794"/>
          </a:xfrm>
        </p:grpSpPr>
        <p:sp>
          <p:nvSpPr>
            <p:cNvPr id="9" name="Freeform: Shape 8">
              <a:extLst>
                <a:ext uri="{FF2B5EF4-FFF2-40B4-BE49-F238E27FC236}">
                  <a16:creationId xmlns:a16="http://schemas.microsoft.com/office/drawing/2014/main" id="{36D83C1C-0125-CBB6-ABAD-8778519F91B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7E56CC8F-8E4F-6827-5BB4-9B09025754ED}"/>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AB5BD817-B8F5-3DF4-1BD8-82538919BD65}"/>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A1A43503-E76E-0F15-6E42-9273F9163680}"/>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B47A706-C0E4-C0BB-36C9-0E39B4D49192}"/>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0E6FDB5C-A991-DD92-251C-AF9170DAA1B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5" name="Graphic 19">
            <a:extLst>
              <a:ext uri="{FF2B5EF4-FFF2-40B4-BE49-F238E27FC236}">
                <a16:creationId xmlns:a16="http://schemas.microsoft.com/office/drawing/2014/main" id="{BA4CFD4C-961D-A103-7BAB-29EE7FD1D040}"/>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1171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ru-RU"/>
              <a:t>MM.DD.20XX</a:t>
            </a:r>
            <a:endParaRPr lang="ru-RU"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endParaRPr lang="ru-RU" dirty="0"/>
          </a:p>
        </p:txBody>
      </p:sp>
      <p:sp>
        <p:nvSpPr>
          <p:cNvPr id="9" name="Slide Number Placeholder 8"/>
          <p:cNvSpPr>
            <a:spLocks noGrp="1"/>
          </p:cNvSpPr>
          <p:nvPr>
            <p:ph type="sldNum" sz="quarter" idx="12"/>
          </p:nvPr>
        </p:nvSpPr>
        <p:spPr/>
        <p:txBody>
          <a:bodyPr/>
          <a:lstStyle/>
          <a:p>
            <a:fld id="{D495E168-DA5E-4888-8D8A-92B118324C14}" type="slidenum">
              <a:rPr lang="ru-RU" smtClean="0"/>
              <a:t>‹#›</a:t>
            </a:fld>
            <a:endParaRPr lang="ru-RU" dirty="0"/>
          </a:p>
        </p:txBody>
      </p:sp>
      <p:sp>
        <p:nvSpPr>
          <p:cNvPr id="2" name="Oval 1">
            <a:extLst>
              <a:ext uri="{FF2B5EF4-FFF2-40B4-BE49-F238E27FC236}">
                <a16:creationId xmlns:a16="http://schemas.microsoft.com/office/drawing/2014/main" id="{F0BA5099-931C-AB5B-1EB8-68E88BCB81C1}"/>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Graphic 12">
            <a:extLst>
              <a:ext uri="{FF2B5EF4-FFF2-40B4-BE49-F238E27FC236}">
                <a16:creationId xmlns:a16="http://schemas.microsoft.com/office/drawing/2014/main" id="{BD865443-CCE5-F5B2-CF49-7897B9ACDEE0}"/>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4" name="Graphic 39">
            <a:extLst>
              <a:ext uri="{FF2B5EF4-FFF2-40B4-BE49-F238E27FC236}">
                <a16:creationId xmlns:a16="http://schemas.microsoft.com/office/drawing/2014/main" id="{58391E27-1B41-4D53-8B9A-63BC4A8F1D12}"/>
              </a:ext>
            </a:extLst>
          </p:cNvPr>
          <p:cNvGrpSpPr/>
          <p:nvPr userDrawn="1"/>
        </p:nvGrpSpPr>
        <p:grpSpPr>
          <a:xfrm>
            <a:off x="10008352" y="0"/>
            <a:ext cx="2188800" cy="1933794"/>
            <a:chOff x="10003200" y="0"/>
            <a:chExt cx="2188800" cy="1933794"/>
          </a:xfrm>
        </p:grpSpPr>
        <p:sp>
          <p:nvSpPr>
            <p:cNvPr id="10" name="Freeform: Shape 9">
              <a:extLst>
                <a:ext uri="{FF2B5EF4-FFF2-40B4-BE49-F238E27FC236}">
                  <a16:creationId xmlns:a16="http://schemas.microsoft.com/office/drawing/2014/main" id="{6839FFEE-64D7-2D97-97AF-2ADEC3415A76}"/>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61C7675C-3C5D-DB41-BA05-5F07D2A4A7F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3CAEB429-87F8-C47A-3C22-BB7DDB9CDD3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168EB1C3-EEFC-59C3-4119-6377DE54D1C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3E1166FC-6D4E-3E26-3F09-5D62ABB3A445}"/>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5B50CBBB-E066-C62C-7815-A360D4677AF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94159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ru-RU"/>
              <a:t>MM.DD.20XX</a:t>
            </a:r>
            <a:endParaRPr lang="ru-RU"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ADD A FOOTER</a:t>
            </a:r>
            <a:endParaRPr lang="ru-RU"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495E168-DA5E-4888-8D8A-92B118324C14}" type="slidenum">
              <a:rPr lang="ru-RU" smtClean="0"/>
              <a:t>‹#›</a:t>
            </a:fld>
            <a:endParaRPr lang="ru-RU" dirty="0"/>
          </a:p>
        </p:txBody>
      </p:sp>
      <p:sp>
        <p:nvSpPr>
          <p:cNvPr id="10" name="Oval 9">
            <a:extLst>
              <a:ext uri="{FF2B5EF4-FFF2-40B4-BE49-F238E27FC236}">
                <a16:creationId xmlns:a16="http://schemas.microsoft.com/office/drawing/2014/main" id="{5BCB32EB-9617-C424-D84A-04F79FBF8C6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Graphic 12">
            <a:extLst>
              <a:ext uri="{FF2B5EF4-FFF2-40B4-BE49-F238E27FC236}">
                <a16:creationId xmlns:a16="http://schemas.microsoft.com/office/drawing/2014/main" id="{F6DA132E-85A3-057E-725E-D5618C3D14F0}"/>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3466463B-7AB6-9E4A-B66A-7869AB7B9F5D}"/>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13" name="Graphic 33">
            <a:extLst>
              <a:ext uri="{FF2B5EF4-FFF2-40B4-BE49-F238E27FC236}">
                <a16:creationId xmlns:a16="http://schemas.microsoft.com/office/drawing/2014/main" id="{6CBDD7A2-7274-CB8A-0D30-86AF8D8BAF6D}"/>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D7B0BC4A-7A01-CEA8-9182-94D1CF776638}"/>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5F737480-9960-A265-5A10-BAAA0650BEB5}"/>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77315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ru-RU"/>
              <a:t>MM.DD.20XX</a:t>
            </a:r>
            <a:endParaRPr lang="ru-RU" dirty="0"/>
          </a:p>
        </p:txBody>
      </p:sp>
      <p:sp>
        <p:nvSpPr>
          <p:cNvPr id="6" name="Footer Placeholder 5"/>
          <p:cNvSpPr>
            <a:spLocks noGrp="1"/>
          </p:cNvSpPr>
          <p:nvPr>
            <p:ph type="ftr" sz="quarter" idx="11"/>
          </p:nvPr>
        </p:nvSpPr>
        <p:spPr/>
        <p:txBody>
          <a:bodyPr/>
          <a:lstStyle/>
          <a:p>
            <a:r>
              <a:rPr lang="en-US"/>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10" name="Oval 9">
            <a:extLst>
              <a:ext uri="{FF2B5EF4-FFF2-40B4-BE49-F238E27FC236}">
                <a16:creationId xmlns:a16="http://schemas.microsoft.com/office/drawing/2014/main" id="{3EBDB794-0CDF-5A49-FEA2-D9D316253993}"/>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Graphic 12">
            <a:extLst>
              <a:ext uri="{FF2B5EF4-FFF2-40B4-BE49-F238E27FC236}">
                <a16:creationId xmlns:a16="http://schemas.microsoft.com/office/drawing/2014/main" id="{1A856B1E-F14E-0D08-2DE4-7A49EB0A6DF0}"/>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6B82A139-0248-D5DC-7029-E033C5BC979E}"/>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13" name="Graphic 33">
            <a:extLst>
              <a:ext uri="{FF2B5EF4-FFF2-40B4-BE49-F238E27FC236}">
                <a16:creationId xmlns:a16="http://schemas.microsoft.com/office/drawing/2014/main" id="{B47001D8-790D-2896-CCC5-37B947838B6D}"/>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14BDFC-F1EE-4CDD-97BD-CB3D24F6D321}"/>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9D36A88B-96C2-740B-F908-B06D825B0824}"/>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8829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ru-RU"/>
              <a:t>MM.DD.20XX</a:t>
            </a:r>
            <a:endParaRPr lang="ru-RU"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endParaRPr lang="ru-RU"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495E168-DA5E-4888-8D8A-92B118324C14}" type="slidenum">
              <a:rPr lang="ru-RU" smtClean="0"/>
              <a:pPr/>
              <a:t>‹#›</a:t>
            </a:fld>
            <a:endParaRPr lang="ru-RU"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42714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2" r:id="rId12"/>
    <p:sldLayoutId id="2147483733" r:id="rId13"/>
    <p:sldLayoutId id="2147483737" r:id="rId14"/>
    <p:sldLayoutId id="2147483740" r:id="rId15"/>
    <p:sldLayoutId id="2147483667" r:id="rId16"/>
    <p:sldLayoutId id="2147483668" r:id="rId17"/>
    <p:sldLayoutId id="2147483669" r:id="rId18"/>
    <p:sldLayoutId id="2147483670" r:id="rId19"/>
    <p:sldLayoutId id="2147483671" r:id="rId20"/>
    <p:sldLayoutId id="2147483673" r:id="rId21"/>
    <p:sldLayoutId id="2147483674" r:id="rId22"/>
    <p:sldLayoutId id="2147483664" r:id="rId23"/>
    <p:sldLayoutId id="2147483672" r:id="rId24"/>
    <p:sldLayoutId id="2147483741" r:id="rId25"/>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zorica.asenova@mse.org.mk" TargetMode="External"/><Relationship Id="rId2" Type="http://schemas.openxmlformats.org/officeDocument/2006/relationships/hyperlink" Target="mailto:mse@mse.org.mk" TargetMode="External"/><Relationship Id="rId1" Type="http://schemas.openxmlformats.org/officeDocument/2006/relationships/slideLayout" Target="../slideLayouts/slideLayout15.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096000" y="1912307"/>
            <a:ext cx="5305660" cy="3389452"/>
          </a:xfrm>
          <a:solidFill>
            <a:schemeClr val="bg1"/>
          </a:solidFill>
        </p:spPr>
        <p:txBody>
          <a:bodyPr/>
          <a:lstStyle/>
          <a:p>
            <a:pPr algn="ctr"/>
            <a:r>
              <a:rPr lang="ru-RU" sz="3600" dirty="0"/>
              <a:t>Извештај </a:t>
            </a:r>
            <a:br>
              <a:rPr lang="ru-RU" sz="3600" dirty="0"/>
            </a:br>
            <a:r>
              <a:rPr lang="ru-RU" sz="3600" dirty="0"/>
              <a:t>за следење на усогласеноста на котираните друштва со Кодексот за корпоративно управување</a:t>
            </a:r>
            <a:endParaRPr lang="en-US" sz="3600" dirty="0"/>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a:xfrm>
            <a:off x="6748505" y="5407775"/>
            <a:ext cx="5143500" cy="503167"/>
          </a:xfrm>
        </p:spPr>
        <p:txBody>
          <a:bodyPr/>
          <a:lstStyle/>
          <a:p>
            <a:r>
              <a:rPr lang="mk-MK" dirty="0">
                <a:solidFill>
                  <a:schemeClr val="accent2"/>
                </a:solidFill>
              </a:rPr>
              <a:t>- ЗОРИЦА АСЕНОВА, ПРАВЕН СОВЕТНИК</a:t>
            </a:r>
            <a:endParaRPr lang="en-US" dirty="0">
              <a:solidFill>
                <a:schemeClr val="accent2"/>
              </a:solidFill>
            </a:endParaRPr>
          </a:p>
        </p:txBody>
      </p:sp>
      <p:pic>
        <p:nvPicPr>
          <p:cNvPr id="7" name="Picture Placeholder 6" descr="A building with orange background&#10;&#10;Description automatically generated">
            <a:extLst>
              <a:ext uri="{FF2B5EF4-FFF2-40B4-BE49-F238E27FC236}">
                <a16:creationId xmlns:a16="http://schemas.microsoft.com/office/drawing/2014/main" id="{4F3B31DD-69B9-88CC-2114-58B771AAC20B}"/>
              </a:ext>
            </a:extLst>
          </p:cNvPr>
          <p:cNvPicPr>
            <a:picLocks noGrp="1" noChangeAspect="1"/>
          </p:cNvPicPr>
          <p:nvPr>
            <p:ph type="pic" sz="quarter" idx="10"/>
          </p:nvPr>
        </p:nvPicPr>
        <p:blipFill>
          <a:blip r:embed="rId3"/>
          <a:srcRect l="10754" r="10754"/>
          <a:stretch>
            <a:fillRect/>
          </a:stretch>
        </p:blipFill>
        <p:spPr/>
      </p:pic>
      <p:sp>
        <p:nvSpPr>
          <p:cNvPr id="8" name="Subtitle 2">
            <a:extLst>
              <a:ext uri="{FF2B5EF4-FFF2-40B4-BE49-F238E27FC236}">
                <a16:creationId xmlns:a16="http://schemas.microsoft.com/office/drawing/2014/main" id="{4EAC5353-747A-7246-6444-87241C90F3C4}"/>
              </a:ext>
            </a:extLst>
          </p:cNvPr>
          <p:cNvSpPr txBox="1">
            <a:spLocks/>
          </p:cNvSpPr>
          <p:nvPr/>
        </p:nvSpPr>
        <p:spPr>
          <a:xfrm>
            <a:off x="7146071" y="1263572"/>
            <a:ext cx="5143500" cy="503167"/>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8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9pPr>
          </a:lstStyle>
          <a:p>
            <a:r>
              <a:rPr lang="mk-MK" sz="2000" b="1" dirty="0">
                <a:solidFill>
                  <a:schemeClr val="accent2"/>
                </a:solidFill>
              </a:rPr>
              <a:t> Македонска берза ад </a:t>
            </a:r>
            <a:r>
              <a:rPr lang="mk-MK" sz="2000" b="1" dirty="0" err="1">
                <a:solidFill>
                  <a:schemeClr val="accent2"/>
                </a:solidFill>
              </a:rPr>
              <a:t>скопје</a:t>
            </a:r>
            <a:endParaRPr lang="en-US" sz="2000" b="1" dirty="0">
              <a:solidFill>
                <a:schemeClr val="accent2"/>
              </a:solidFill>
            </a:endParaRPr>
          </a:p>
        </p:txBody>
      </p:sp>
      <p:pic>
        <p:nvPicPr>
          <p:cNvPr id="9" name="Picture 8" descr="Icon&#10;&#10;Description automatically generated">
            <a:extLst>
              <a:ext uri="{FF2B5EF4-FFF2-40B4-BE49-F238E27FC236}">
                <a16:creationId xmlns:a16="http://schemas.microsoft.com/office/drawing/2014/main" id="{4BC85869-8EF9-D3A3-615C-A40E60B3F76A}"/>
              </a:ext>
            </a:extLst>
          </p:cNvPr>
          <p:cNvPicPr>
            <a:picLocks noChangeAspect="1"/>
          </p:cNvPicPr>
          <p:nvPr/>
        </p:nvPicPr>
        <p:blipFill>
          <a:blip r:embed="rId4" cstate="print">
            <a:extLst>
              <a:ext uri="{28A0092B-C50C-407E-A947-70E740481C1C}">
                <a14:useLocalDpi xmlns:a14="http://schemas.microsoft.com/office/drawing/2010/main" val="0"/>
              </a:ext>
            </a:extLst>
          </a:blip>
          <a:srcRect l="15839" r="15839"/>
          <a:stretch>
            <a:fillRect/>
          </a:stretch>
        </p:blipFill>
        <p:spPr bwMode="auto">
          <a:xfrm>
            <a:off x="8437950" y="431626"/>
            <a:ext cx="942975" cy="713740"/>
          </a:xfrm>
          <a:prstGeom prst="rect">
            <a:avLst/>
          </a:prstGeom>
          <a:noFill/>
          <a:ln>
            <a:noFill/>
          </a:ln>
        </p:spPr>
      </p:pic>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ADED37-21C3-4250-BD9E-659F018A7978}"/>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10</a:t>
            </a:fld>
            <a:endParaRPr lang="ru-RU" dirty="0"/>
          </a:p>
        </p:txBody>
      </p:sp>
      <p:graphicFrame>
        <p:nvGraphicFramePr>
          <p:cNvPr id="7" name="Table Placeholder 6">
            <a:extLst>
              <a:ext uri="{FF2B5EF4-FFF2-40B4-BE49-F238E27FC236}">
                <a16:creationId xmlns:a16="http://schemas.microsoft.com/office/drawing/2014/main" id="{59C411DD-E4B1-441B-AB81-A9445E90878D}"/>
              </a:ext>
            </a:extLst>
          </p:cNvPr>
          <p:cNvGraphicFramePr>
            <a:graphicFrameLocks noGrp="1"/>
          </p:cNvGraphicFramePr>
          <p:nvPr>
            <p:ph type="tbl" sz="quarter" idx="17"/>
            <p:extLst>
              <p:ext uri="{D42A27DB-BD31-4B8C-83A1-F6EECF244321}">
                <p14:modId xmlns:p14="http://schemas.microsoft.com/office/powerpoint/2010/main" val="893876163"/>
              </p:ext>
            </p:extLst>
          </p:nvPr>
        </p:nvGraphicFramePr>
        <p:xfrm>
          <a:off x="4097808" y="2045189"/>
          <a:ext cx="7114673" cy="2023378"/>
        </p:xfrm>
        <a:graphic>
          <a:graphicData uri="http://schemas.openxmlformats.org/drawingml/2006/table">
            <a:tbl>
              <a:tblPr firstRow="1" bandRow="1">
                <a:tableStyleId>{5C22544A-7EE6-4342-B048-85BDC9FD1C3A}</a:tableStyleId>
              </a:tblPr>
              <a:tblGrid>
                <a:gridCol w="1852826">
                  <a:extLst>
                    <a:ext uri="{9D8B030D-6E8A-4147-A177-3AD203B41FA5}">
                      <a16:colId xmlns:a16="http://schemas.microsoft.com/office/drawing/2014/main" val="3413721457"/>
                    </a:ext>
                  </a:extLst>
                </a:gridCol>
                <a:gridCol w="931175">
                  <a:extLst>
                    <a:ext uri="{9D8B030D-6E8A-4147-A177-3AD203B41FA5}">
                      <a16:colId xmlns:a16="http://schemas.microsoft.com/office/drawing/2014/main" val="2742567690"/>
                    </a:ext>
                  </a:extLst>
                </a:gridCol>
                <a:gridCol w="1082668">
                  <a:extLst>
                    <a:ext uri="{9D8B030D-6E8A-4147-A177-3AD203B41FA5}">
                      <a16:colId xmlns:a16="http://schemas.microsoft.com/office/drawing/2014/main" val="529259489"/>
                    </a:ext>
                  </a:extLst>
                </a:gridCol>
                <a:gridCol w="1082668">
                  <a:extLst>
                    <a:ext uri="{9D8B030D-6E8A-4147-A177-3AD203B41FA5}">
                      <a16:colId xmlns:a16="http://schemas.microsoft.com/office/drawing/2014/main" val="1743817430"/>
                    </a:ext>
                  </a:extLst>
                </a:gridCol>
                <a:gridCol w="1082668">
                  <a:extLst>
                    <a:ext uri="{9D8B030D-6E8A-4147-A177-3AD203B41FA5}">
                      <a16:colId xmlns:a16="http://schemas.microsoft.com/office/drawing/2014/main" val="3240243344"/>
                    </a:ext>
                  </a:extLst>
                </a:gridCol>
                <a:gridCol w="1082668">
                  <a:extLst>
                    <a:ext uri="{9D8B030D-6E8A-4147-A177-3AD203B41FA5}">
                      <a16:colId xmlns:a16="http://schemas.microsoft.com/office/drawing/2014/main" val="1078048313"/>
                    </a:ext>
                  </a:extLst>
                </a:gridCol>
              </a:tblGrid>
              <a:tr h="622578">
                <a:tc gridSpan="6">
                  <a:txBody>
                    <a:bodyPr/>
                    <a:lstStyle/>
                    <a:p>
                      <a:pPr algn="ctr">
                        <a:spcBef>
                          <a:spcPts val="200"/>
                        </a:spcBef>
                      </a:pPr>
                      <a:r>
                        <a:rPr lang="mk-MK" sz="1800" b="1" dirty="0">
                          <a:solidFill>
                            <a:srgbClr val="FFFFFF"/>
                          </a:solidFill>
                          <a:effectLst/>
                          <a:latin typeface="+mj-lt"/>
                          <a:ea typeface="Roboto Light" panose="02000000000000000000" pitchFamily="2" charset="0"/>
                          <a:cs typeface="Roboto Light" panose="02000000000000000000" pitchFamily="2" charset="0"/>
                        </a:rPr>
                        <a:t> Процент на усогласеност на друштвата по категории </a:t>
                      </a: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dirty="0">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96388793"/>
                  </a:ext>
                </a:extLst>
              </a:tr>
              <a:tr h="583667">
                <a:tc>
                  <a:txBody>
                    <a:bodyPr/>
                    <a:lstStyle/>
                    <a:p>
                      <a:pPr algn="ctr"/>
                      <a:r>
                        <a:rPr lang="mk-MK" sz="1800" b="1" dirty="0">
                          <a:solidFill>
                            <a:schemeClr val="bg1"/>
                          </a:solidFill>
                          <a:effectLst/>
                          <a:latin typeface="+mj-lt"/>
                          <a:ea typeface="Roboto Light" panose="02000000000000000000" pitchFamily="2" charset="0"/>
                          <a:cs typeface="Roboto Light" panose="02000000000000000000" pitchFamily="2" charset="0"/>
                        </a:rPr>
                        <a:t>Процент на усогласеност (%)</a:t>
                      </a:r>
                      <a:endParaRPr lang="en-US" sz="1800" b="1" dirty="0">
                        <a:solidFill>
                          <a:schemeClr val="bg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r>
                        <a:rPr lang="mk-MK" sz="1800" b="1" dirty="0">
                          <a:solidFill>
                            <a:schemeClr val="accent2"/>
                          </a:solidFill>
                          <a:effectLst/>
                          <a:latin typeface="+mj-lt"/>
                          <a:ea typeface="Roboto Light" panose="02000000000000000000" pitchFamily="2" charset="0"/>
                          <a:cs typeface="Roboto Light" panose="02000000000000000000" pitchFamily="2" charset="0"/>
                        </a:rPr>
                        <a:t>0-20</a:t>
                      </a:r>
                      <a:endParaRPr lang="en-US" sz="18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800" b="1" dirty="0">
                          <a:solidFill>
                            <a:schemeClr val="accent2"/>
                          </a:solidFill>
                          <a:effectLst/>
                          <a:latin typeface="+mj-lt"/>
                          <a:ea typeface="Roboto Light" panose="02000000000000000000" pitchFamily="2" charset="0"/>
                          <a:cs typeface="Roboto Light" panose="02000000000000000000" pitchFamily="2" charset="0"/>
                        </a:rPr>
                        <a:t>21-40</a:t>
                      </a:r>
                      <a:endParaRPr lang="en-US" sz="18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800" b="1" dirty="0">
                          <a:solidFill>
                            <a:schemeClr val="accent2"/>
                          </a:solidFill>
                          <a:effectLst/>
                          <a:latin typeface="+mj-lt"/>
                          <a:ea typeface="Roboto Light" panose="02000000000000000000" pitchFamily="2" charset="0"/>
                          <a:cs typeface="Roboto Light" panose="02000000000000000000" pitchFamily="2" charset="0"/>
                        </a:rPr>
                        <a:t>41-60</a:t>
                      </a:r>
                      <a:endParaRPr lang="en-US" sz="18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800" b="1">
                          <a:solidFill>
                            <a:schemeClr val="accent2"/>
                          </a:solidFill>
                          <a:effectLst/>
                          <a:latin typeface="+mj-lt"/>
                          <a:ea typeface="Roboto Light" panose="02000000000000000000" pitchFamily="2" charset="0"/>
                          <a:cs typeface="Roboto Light" panose="02000000000000000000" pitchFamily="2" charset="0"/>
                        </a:rPr>
                        <a:t>61-80</a:t>
                      </a:r>
                      <a:endParaRPr lang="en-US" sz="1800" b="1">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800" b="1">
                          <a:solidFill>
                            <a:schemeClr val="accent2"/>
                          </a:solidFill>
                          <a:effectLst/>
                          <a:latin typeface="+mj-lt"/>
                          <a:ea typeface="Roboto Light" panose="02000000000000000000" pitchFamily="2" charset="0"/>
                          <a:cs typeface="Roboto Light" panose="02000000000000000000" pitchFamily="2" charset="0"/>
                        </a:rPr>
                        <a:t>81-100</a:t>
                      </a:r>
                      <a:endParaRPr lang="en-US" sz="1800" b="1">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2220844750"/>
                  </a:ext>
                </a:extLst>
              </a:tr>
              <a:tr h="817133">
                <a:tc>
                  <a:txBody>
                    <a:bodyPr/>
                    <a:lstStyle/>
                    <a:p>
                      <a:pPr algn="ctr"/>
                      <a:r>
                        <a:rPr lang="mk-MK" sz="1800" b="1" dirty="0">
                          <a:solidFill>
                            <a:schemeClr val="bg1"/>
                          </a:solidFill>
                          <a:effectLst/>
                          <a:latin typeface="+mj-lt"/>
                          <a:ea typeface="Roboto Light" panose="02000000000000000000" pitchFamily="2" charset="0"/>
                          <a:cs typeface="Roboto Light" panose="02000000000000000000" pitchFamily="2" charset="0"/>
                        </a:rPr>
                        <a:t>Процент на друштвата (%)</a:t>
                      </a:r>
                      <a:endParaRPr lang="en-US" sz="1800" b="1" dirty="0">
                        <a:solidFill>
                          <a:schemeClr val="bg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mk-MK" sz="1800" b="1">
                          <a:solidFill>
                            <a:schemeClr val="accent2"/>
                          </a:solidFill>
                          <a:effectLst/>
                          <a:latin typeface="+mj-lt"/>
                          <a:ea typeface="Roboto Light" panose="02000000000000000000" pitchFamily="2" charset="0"/>
                          <a:cs typeface="Roboto Light" panose="02000000000000000000" pitchFamily="2" charset="0"/>
                        </a:rPr>
                        <a:t>0</a:t>
                      </a:r>
                      <a:endParaRPr lang="en-US" sz="1800" b="1">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800" b="1" dirty="0">
                          <a:solidFill>
                            <a:schemeClr val="accent2"/>
                          </a:solidFill>
                          <a:effectLst/>
                          <a:latin typeface="+mj-lt"/>
                          <a:ea typeface="Roboto Light" panose="02000000000000000000" pitchFamily="2" charset="0"/>
                          <a:cs typeface="Roboto Light" panose="02000000000000000000" pitchFamily="2" charset="0"/>
                        </a:rPr>
                        <a:t>0</a:t>
                      </a:r>
                      <a:endParaRPr lang="en-US" sz="18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800" b="1" dirty="0">
                          <a:solidFill>
                            <a:schemeClr val="accent2"/>
                          </a:solidFill>
                          <a:effectLst/>
                          <a:latin typeface="+mj-lt"/>
                          <a:ea typeface="Roboto Light" panose="02000000000000000000" pitchFamily="2" charset="0"/>
                          <a:cs typeface="Roboto Light" panose="02000000000000000000" pitchFamily="2" charset="0"/>
                        </a:rPr>
                        <a:t>15</a:t>
                      </a:r>
                      <a:endParaRPr lang="en-US" sz="18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800" b="1" dirty="0">
                          <a:solidFill>
                            <a:schemeClr val="accent2"/>
                          </a:solidFill>
                          <a:effectLst/>
                          <a:latin typeface="+mj-lt"/>
                          <a:ea typeface="Roboto Light" panose="02000000000000000000" pitchFamily="2" charset="0"/>
                          <a:cs typeface="Roboto Light" panose="02000000000000000000" pitchFamily="2" charset="0"/>
                        </a:rPr>
                        <a:t>41</a:t>
                      </a:r>
                      <a:endParaRPr lang="en-US" sz="18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800" b="1" dirty="0">
                          <a:solidFill>
                            <a:schemeClr val="accent2"/>
                          </a:solidFill>
                          <a:effectLst/>
                          <a:latin typeface="+mj-lt"/>
                          <a:ea typeface="Roboto Light" panose="02000000000000000000" pitchFamily="2" charset="0"/>
                          <a:cs typeface="Roboto Light" panose="02000000000000000000" pitchFamily="2" charset="0"/>
                        </a:rPr>
                        <a:t>44</a:t>
                      </a:r>
                      <a:endParaRPr lang="en-US" sz="18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49748"/>
                  </a:ext>
                </a:extLst>
              </a:tr>
            </a:tbl>
          </a:graphicData>
        </a:graphic>
      </p:graphicFrame>
      <p:sp>
        <p:nvSpPr>
          <p:cNvPr id="6" name="Title 3">
            <a:extLst>
              <a:ext uri="{FF2B5EF4-FFF2-40B4-BE49-F238E27FC236}">
                <a16:creationId xmlns:a16="http://schemas.microsoft.com/office/drawing/2014/main" id="{C9627A28-7380-04BD-E02D-7E50564DBA32}"/>
              </a:ext>
            </a:extLst>
          </p:cNvPr>
          <p:cNvSpPr txBox="1">
            <a:spLocks/>
          </p:cNvSpPr>
          <p:nvPr/>
        </p:nvSpPr>
        <p:spPr>
          <a:xfrm>
            <a:off x="1087343" y="474963"/>
            <a:ext cx="11217755" cy="87201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r>
              <a:rPr lang="mk-MK" sz="2800" b="1" dirty="0">
                <a:solidFill>
                  <a:schemeClr val="accent2"/>
                </a:solidFill>
              </a:rPr>
              <a:t>УСОГЛАСЕНОСТ СО КОДЕКСОТ – ПРОСЕЧНА СТАПКА И ПО КАТЕГОРИИ</a:t>
            </a:r>
            <a:endParaRPr lang="ru-RU" sz="2800" b="1" dirty="0">
              <a:solidFill>
                <a:schemeClr val="accent2"/>
              </a:solidFill>
            </a:endParaRPr>
          </a:p>
        </p:txBody>
      </p:sp>
      <p:sp>
        <p:nvSpPr>
          <p:cNvPr id="11" name="Title 10">
            <a:extLst>
              <a:ext uri="{FF2B5EF4-FFF2-40B4-BE49-F238E27FC236}">
                <a16:creationId xmlns:a16="http://schemas.microsoft.com/office/drawing/2014/main" id="{44556936-7DA1-A768-E291-18254C5DCA5F}"/>
              </a:ext>
            </a:extLst>
          </p:cNvPr>
          <p:cNvSpPr>
            <a:spLocks noGrp="1"/>
          </p:cNvSpPr>
          <p:nvPr>
            <p:ph type="title"/>
          </p:nvPr>
        </p:nvSpPr>
        <p:spPr>
          <a:xfrm>
            <a:off x="746082" y="1967405"/>
            <a:ext cx="3403308" cy="872017"/>
          </a:xfrm>
        </p:spPr>
        <p:txBody>
          <a:bodyPr>
            <a:normAutofit fontScale="90000"/>
          </a:bodyPr>
          <a:lstStyle/>
          <a:p>
            <a:r>
              <a:rPr lang="ru-RU" sz="2000" b="1" dirty="0"/>
              <a:t>Просечната стапка на усогласеност со Кодексот од страна на сите 27 друштва изнесува </a:t>
            </a:r>
            <a:r>
              <a:rPr lang="ru-RU" sz="2400" b="1" dirty="0">
                <a:solidFill>
                  <a:schemeClr val="accent2"/>
                </a:solidFill>
              </a:rPr>
              <a:t>76%. </a:t>
            </a:r>
          </a:p>
        </p:txBody>
      </p:sp>
      <p:sp>
        <p:nvSpPr>
          <p:cNvPr id="5" name="TextBox 4">
            <a:extLst>
              <a:ext uri="{FF2B5EF4-FFF2-40B4-BE49-F238E27FC236}">
                <a16:creationId xmlns:a16="http://schemas.microsoft.com/office/drawing/2014/main" id="{18915CE8-3998-4C34-44B1-345AF4AA0306}"/>
              </a:ext>
            </a:extLst>
          </p:cNvPr>
          <p:cNvSpPr txBox="1"/>
          <p:nvPr/>
        </p:nvSpPr>
        <p:spPr>
          <a:xfrm>
            <a:off x="793130" y="4463289"/>
            <a:ext cx="10466399" cy="1200329"/>
          </a:xfrm>
          <a:prstGeom prst="rect">
            <a:avLst/>
          </a:prstGeom>
          <a:noFill/>
          <a:ln>
            <a:solidFill>
              <a:schemeClr val="accent1">
                <a:lumMod val="40000"/>
                <a:lumOff val="60000"/>
              </a:schemeClr>
            </a:solidFill>
          </a:ln>
        </p:spPr>
        <p:txBody>
          <a:bodyPr wrap="square" rtlCol="0">
            <a:spAutoFit/>
          </a:bodyPr>
          <a:lstStyle/>
          <a:p>
            <a:pPr marL="285750" indent="-285750">
              <a:buFont typeface="Wingdings" panose="05000000000000000000" pitchFamily="2" charset="2"/>
              <a:buChar char="ü"/>
            </a:pPr>
            <a:r>
              <a:rPr lang="mk-MK" dirty="0">
                <a:ln w="0"/>
                <a:solidFill>
                  <a:schemeClr val="accent1"/>
                </a:solidFill>
                <a:effectLst>
                  <a:outerShdw blurRad="38100" dist="25400" dir="5400000" algn="ctr" rotWithShape="0">
                    <a:srgbClr val="6E747A">
                      <a:alpha val="43000"/>
                    </a:srgbClr>
                  </a:outerShdw>
                </a:effectLst>
                <a:latin typeface="+mj-lt"/>
                <a:ea typeface="Roboto Light" panose="02000000000000000000" pitchFamily="2" charset="0"/>
                <a:cs typeface="Roboto Light" panose="02000000000000000000" pitchFamily="2" charset="0"/>
              </a:rPr>
              <a:t>44% од друштвата се усогласени со над 81% од одредбите од Кодексот </a:t>
            </a:r>
          </a:p>
          <a:p>
            <a:pPr marL="285750" indent="-285750">
              <a:buFont typeface="Wingdings" panose="05000000000000000000" pitchFamily="2" charset="2"/>
              <a:buChar char="ü"/>
            </a:pPr>
            <a:r>
              <a:rPr lang="mk-MK" dirty="0">
                <a:ln w="0"/>
                <a:solidFill>
                  <a:schemeClr val="accent1"/>
                </a:solidFill>
                <a:effectLst>
                  <a:outerShdw blurRad="38100" dist="25400" dir="5400000" algn="ctr" rotWithShape="0">
                    <a:srgbClr val="6E747A">
                      <a:alpha val="43000"/>
                    </a:srgbClr>
                  </a:outerShdw>
                </a:effectLst>
                <a:latin typeface="+mj-lt"/>
                <a:ea typeface="Roboto Light" panose="02000000000000000000" pitchFamily="2" charset="0"/>
                <a:cs typeface="Roboto Light" panose="02000000000000000000" pitchFamily="2" charset="0"/>
              </a:rPr>
              <a:t>Четирите друштва со најголема пазарна капитализација имаа најголем процент на усогласеност</a:t>
            </a:r>
          </a:p>
          <a:p>
            <a:pPr marL="285750" indent="-285750">
              <a:buFont typeface="Wingdings" panose="05000000000000000000" pitchFamily="2" charset="2"/>
              <a:buChar char="ü"/>
            </a:pPr>
            <a:r>
              <a:rPr lang="mk-MK" dirty="0">
                <a:ln w="0"/>
                <a:solidFill>
                  <a:schemeClr val="accent1"/>
                </a:solidFill>
                <a:effectLst>
                  <a:outerShdw blurRad="38100" dist="25400" dir="5400000" algn="ctr" rotWithShape="0">
                    <a:srgbClr val="6E747A">
                      <a:alpha val="43000"/>
                    </a:srgbClr>
                  </a:outerShdw>
                </a:effectLst>
                <a:latin typeface="+mj-lt"/>
                <a:ea typeface="Roboto Light" panose="02000000000000000000" pitchFamily="2" charset="0"/>
                <a:cs typeface="Roboto Light" panose="02000000000000000000" pitchFamily="2" charset="0"/>
              </a:rPr>
              <a:t>Во категоријата на друштва со највисок процент на усогласеност (81-100) се и банките коишто имаа обврска да известат за примената на Кодексот</a:t>
            </a:r>
            <a:endParaRPr lang="en-US" dirty="0">
              <a:ln w="0"/>
              <a:solidFill>
                <a:schemeClr val="accent1"/>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51862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ADED37-21C3-4250-BD9E-659F018A7978}"/>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11</a:t>
            </a:fld>
            <a:endParaRPr lang="ru-RU" dirty="0"/>
          </a:p>
        </p:txBody>
      </p:sp>
      <p:sp>
        <p:nvSpPr>
          <p:cNvPr id="6" name="Title 3">
            <a:extLst>
              <a:ext uri="{FF2B5EF4-FFF2-40B4-BE49-F238E27FC236}">
                <a16:creationId xmlns:a16="http://schemas.microsoft.com/office/drawing/2014/main" id="{C9627A28-7380-04BD-E02D-7E50564DBA32}"/>
              </a:ext>
            </a:extLst>
          </p:cNvPr>
          <p:cNvSpPr txBox="1">
            <a:spLocks/>
          </p:cNvSpPr>
          <p:nvPr/>
        </p:nvSpPr>
        <p:spPr>
          <a:xfrm>
            <a:off x="1087343" y="474963"/>
            <a:ext cx="11217755" cy="87201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r>
              <a:rPr lang="mk-MK" sz="2800" b="1" dirty="0">
                <a:solidFill>
                  <a:schemeClr val="accent2"/>
                </a:solidFill>
              </a:rPr>
              <a:t>УСОГЛАСЕНОСТ СО КОДЕКСОТ – ПО ДЕЛОВИ</a:t>
            </a:r>
            <a:endParaRPr lang="ru-RU" sz="2800" b="1" dirty="0">
              <a:solidFill>
                <a:schemeClr val="accent2"/>
              </a:solidFill>
            </a:endParaRPr>
          </a:p>
        </p:txBody>
      </p:sp>
      <p:graphicFrame>
        <p:nvGraphicFramePr>
          <p:cNvPr id="12" name="Chart 11">
            <a:extLst>
              <a:ext uri="{FF2B5EF4-FFF2-40B4-BE49-F238E27FC236}">
                <a16:creationId xmlns:a16="http://schemas.microsoft.com/office/drawing/2014/main" id="{59EE697B-24BA-110F-0AB1-C123C0F13560}"/>
              </a:ext>
              <a:ext uri="{147F2762-F138-4A5C-976F-8EAC2B608ADB}">
                <a16:predDERef xmlns:a16="http://schemas.microsoft.com/office/drawing/2014/main" pred="{C8B73C98-BC4F-3198-F487-D335B0E7D3DE}"/>
              </a:ext>
            </a:extLst>
          </p:cNvPr>
          <p:cNvGraphicFramePr>
            <a:graphicFrameLocks/>
          </p:cNvGraphicFramePr>
          <p:nvPr>
            <p:extLst>
              <p:ext uri="{D42A27DB-BD31-4B8C-83A1-F6EECF244321}">
                <p14:modId xmlns:p14="http://schemas.microsoft.com/office/powerpoint/2010/main" val="206218768"/>
              </p:ext>
            </p:extLst>
          </p:nvPr>
        </p:nvGraphicFramePr>
        <p:xfrm>
          <a:off x="812290" y="1903083"/>
          <a:ext cx="5485350" cy="322935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6F5E8B26-E388-5779-9D21-128F62310A43}"/>
              </a:ext>
            </a:extLst>
          </p:cNvPr>
          <p:cNvSpPr txBox="1"/>
          <p:nvPr/>
        </p:nvSpPr>
        <p:spPr>
          <a:xfrm>
            <a:off x="812290" y="5106310"/>
            <a:ext cx="5250925" cy="1400383"/>
          </a:xfrm>
          <a:prstGeom prst="rect">
            <a:avLst/>
          </a:prstGeom>
          <a:noFill/>
        </p:spPr>
        <p:txBody>
          <a:bodyPr wrap="square" rtlCol="0">
            <a:spAutoFit/>
          </a:bodyPr>
          <a:lstStyle/>
          <a:p>
            <a:r>
              <a:rPr lang="ru-RU" sz="1700" dirty="0">
                <a:solidFill>
                  <a:schemeClr val="tx1">
                    <a:lumMod val="75000"/>
                    <a:lumOff val="25000"/>
                  </a:schemeClr>
                </a:solidFill>
              </a:rPr>
              <a:t>Дел 1 Права на акционерите и односи со акционерите</a:t>
            </a:r>
          </a:p>
          <a:p>
            <a:r>
              <a:rPr lang="ru-RU" sz="1700" dirty="0">
                <a:solidFill>
                  <a:schemeClr val="tx1">
                    <a:lumMod val="75000"/>
                    <a:lumOff val="25000"/>
                  </a:schemeClr>
                </a:solidFill>
              </a:rPr>
              <a:t>Дел 2 Надзорен одбор</a:t>
            </a:r>
          </a:p>
          <a:p>
            <a:r>
              <a:rPr lang="ru-RU" sz="1700" dirty="0">
                <a:solidFill>
                  <a:schemeClr val="tx1">
                    <a:lumMod val="75000"/>
                    <a:lumOff val="25000"/>
                  </a:schemeClr>
                </a:solidFill>
              </a:rPr>
              <a:t>Дел 3 Управен одбор</a:t>
            </a:r>
          </a:p>
          <a:p>
            <a:r>
              <a:rPr lang="ru-RU" sz="1700" dirty="0">
                <a:solidFill>
                  <a:schemeClr val="tx1">
                    <a:lumMod val="75000"/>
                    <a:lumOff val="25000"/>
                  </a:schemeClr>
                </a:solidFill>
              </a:rPr>
              <a:t>Дел 4 Судир на интереси</a:t>
            </a:r>
          </a:p>
          <a:p>
            <a:endParaRPr lang="en-US" sz="1700" dirty="0">
              <a:solidFill>
                <a:schemeClr val="tx1">
                  <a:lumMod val="75000"/>
                  <a:lumOff val="25000"/>
                </a:schemeClr>
              </a:solidFill>
            </a:endParaRPr>
          </a:p>
        </p:txBody>
      </p:sp>
      <p:graphicFrame>
        <p:nvGraphicFramePr>
          <p:cNvPr id="17" name="Chart 16">
            <a:extLst>
              <a:ext uri="{FF2B5EF4-FFF2-40B4-BE49-F238E27FC236}">
                <a16:creationId xmlns:a16="http://schemas.microsoft.com/office/drawing/2014/main" id="{C8B73C98-BC4F-3198-F487-D335B0E7D3DE}"/>
              </a:ext>
            </a:extLst>
          </p:cNvPr>
          <p:cNvGraphicFramePr>
            <a:graphicFrameLocks/>
          </p:cNvGraphicFramePr>
          <p:nvPr>
            <p:extLst>
              <p:ext uri="{D42A27DB-BD31-4B8C-83A1-F6EECF244321}">
                <p14:modId xmlns:p14="http://schemas.microsoft.com/office/powerpoint/2010/main" val="2383383122"/>
              </p:ext>
            </p:extLst>
          </p:nvPr>
        </p:nvGraphicFramePr>
        <p:xfrm>
          <a:off x="6297640" y="1834355"/>
          <a:ext cx="4914844" cy="334255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14677C2E-D099-F373-9D2B-806719F3D10E}"/>
              </a:ext>
            </a:extLst>
          </p:cNvPr>
          <p:cNvSpPr txBox="1"/>
          <p:nvPr/>
        </p:nvSpPr>
        <p:spPr>
          <a:xfrm>
            <a:off x="6527689" y="5099548"/>
            <a:ext cx="4515453" cy="1138773"/>
          </a:xfrm>
          <a:prstGeom prst="rect">
            <a:avLst/>
          </a:prstGeom>
          <a:noFill/>
        </p:spPr>
        <p:txBody>
          <a:bodyPr wrap="square">
            <a:spAutoFit/>
          </a:bodyPr>
          <a:lstStyle/>
          <a:p>
            <a:pPr>
              <a:lnSpc>
                <a:spcPct val="100000"/>
              </a:lnSpc>
            </a:pPr>
            <a:r>
              <a:rPr lang="ru-RU" sz="1700" b="0" dirty="0">
                <a:solidFill>
                  <a:schemeClr val="tx1">
                    <a:lumMod val="75000"/>
                    <a:lumOff val="25000"/>
                  </a:schemeClr>
                </a:solidFill>
              </a:rPr>
              <a:t>Дел 5 Ризик и контрола</a:t>
            </a:r>
          </a:p>
          <a:p>
            <a:pPr>
              <a:lnSpc>
                <a:spcPct val="100000"/>
              </a:lnSpc>
            </a:pPr>
            <a:r>
              <a:rPr lang="ru-RU" sz="1700" b="0" dirty="0">
                <a:solidFill>
                  <a:schemeClr val="tx1">
                    <a:lumMod val="75000"/>
                    <a:lumOff val="25000"/>
                  </a:schemeClr>
                </a:solidFill>
              </a:rPr>
              <a:t>Дел 6 Засегнати лица, одржливост и </a:t>
            </a:r>
          </a:p>
          <a:p>
            <a:pPr>
              <a:lnSpc>
                <a:spcPct val="100000"/>
              </a:lnSpc>
            </a:pPr>
            <a:r>
              <a:rPr lang="ru-RU" sz="1700" b="0" dirty="0">
                <a:solidFill>
                  <a:schemeClr val="tx1">
                    <a:lumMod val="75000"/>
                    <a:lumOff val="25000"/>
                  </a:schemeClr>
                </a:solidFill>
              </a:rPr>
              <a:t>општествени прашања</a:t>
            </a:r>
          </a:p>
          <a:p>
            <a:pPr>
              <a:lnSpc>
                <a:spcPct val="100000"/>
              </a:lnSpc>
            </a:pPr>
            <a:r>
              <a:rPr lang="ru-RU" sz="1700" b="0" dirty="0">
                <a:solidFill>
                  <a:schemeClr val="tx1">
                    <a:lumMod val="75000"/>
                    <a:lumOff val="25000"/>
                  </a:schemeClr>
                </a:solidFill>
              </a:rPr>
              <a:t>Дел 7 Транспарентност и објавување</a:t>
            </a:r>
          </a:p>
        </p:txBody>
      </p:sp>
    </p:spTree>
    <p:extLst>
      <p:ext uri="{BB962C8B-B14F-4D97-AF65-F5344CB8AC3E}">
        <p14:creationId xmlns:p14="http://schemas.microsoft.com/office/powerpoint/2010/main" val="3197214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ADED37-21C3-4250-BD9E-659F018A7978}"/>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12</a:t>
            </a:fld>
            <a:endParaRPr lang="ru-RU" dirty="0"/>
          </a:p>
        </p:txBody>
      </p:sp>
      <p:sp>
        <p:nvSpPr>
          <p:cNvPr id="6" name="Title 3">
            <a:extLst>
              <a:ext uri="{FF2B5EF4-FFF2-40B4-BE49-F238E27FC236}">
                <a16:creationId xmlns:a16="http://schemas.microsoft.com/office/drawing/2014/main" id="{C9627A28-7380-04BD-E02D-7E50564DBA32}"/>
              </a:ext>
            </a:extLst>
          </p:cNvPr>
          <p:cNvSpPr txBox="1">
            <a:spLocks/>
          </p:cNvSpPr>
          <p:nvPr/>
        </p:nvSpPr>
        <p:spPr>
          <a:xfrm>
            <a:off x="1087343" y="474963"/>
            <a:ext cx="11217755" cy="87201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r>
              <a:rPr lang="mk-MK" sz="2800" b="1" dirty="0">
                <a:solidFill>
                  <a:schemeClr val="accent2"/>
                </a:solidFill>
              </a:rPr>
              <a:t>УСОГЛАСЕНОСТ СО КОДЕКСОТ – ПО ОДРЕДБИ</a:t>
            </a:r>
            <a:endParaRPr lang="en-US" sz="2800" b="1" dirty="0">
              <a:solidFill>
                <a:schemeClr val="accent2"/>
              </a:solidFill>
            </a:endParaRPr>
          </a:p>
          <a:p>
            <a:r>
              <a:rPr lang="en-US" sz="2800" b="1" dirty="0">
                <a:solidFill>
                  <a:schemeClr val="accent2"/>
                </a:solidFill>
              </a:rPr>
              <a:t>(</a:t>
            </a:r>
            <a:r>
              <a:rPr lang="mk-MK" sz="2800" b="1" dirty="0">
                <a:solidFill>
                  <a:schemeClr val="accent2"/>
                </a:solidFill>
              </a:rPr>
              <a:t>одредби со највисока стапка на усогласеност)</a:t>
            </a:r>
            <a:endParaRPr lang="ru-RU" sz="2800" b="1" dirty="0">
              <a:solidFill>
                <a:schemeClr val="accent2"/>
              </a:solidFill>
            </a:endParaRPr>
          </a:p>
        </p:txBody>
      </p:sp>
      <p:sp>
        <p:nvSpPr>
          <p:cNvPr id="19" name="TextBox 18">
            <a:extLst>
              <a:ext uri="{FF2B5EF4-FFF2-40B4-BE49-F238E27FC236}">
                <a16:creationId xmlns:a16="http://schemas.microsoft.com/office/drawing/2014/main" id="{14677C2E-D099-F373-9D2B-806719F3D10E}"/>
              </a:ext>
            </a:extLst>
          </p:cNvPr>
          <p:cNvSpPr txBox="1"/>
          <p:nvPr/>
        </p:nvSpPr>
        <p:spPr>
          <a:xfrm>
            <a:off x="6222889" y="1834355"/>
            <a:ext cx="5606254" cy="4016484"/>
          </a:xfrm>
          <a:prstGeom prst="rect">
            <a:avLst/>
          </a:prstGeom>
          <a:noFill/>
        </p:spPr>
        <p:txBody>
          <a:bodyPr wrap="square">
            <a:spAutoFit/>
          </a:bodyPr>
          <a:lstStyle/>
          <a:p>
            <a:pPr marL="444500" indent="-444500">
              <a:lnSpc>
                <a:spcPct val="100000"/>
              </a:lnSpc>
            </a:pPr>
            <a:r>
              <a:rPr lang="ru-RU" sz="1700" b="0" dirty="0">
                <a:solidFill>
                  <a:schemeClr val="accent2"/>
                </a:solidFill>
              </a:rPr>
              <a:t>1.4 - Детали за Собранието на акционери кои се објавени на веб-страната на друштвото</a:t>
            </a:r>
          </a:p>
          <a:p>
            <a:pPr marL="444500" indent="-444500">
              <a:lnSpc>
                <a:spcPct val="100000"/>
              </a:lnSpc>
            </a:pPr>
            <a:r>
              <a:rPr lang="ru-RU" sz="1700" b="0" dirty="0">
                <a:solidFill>
                  <a:schemeClr val="accent2"/>
                </a:solidFill>
              </a:rPr>
              <a:t>1.6 - Собранието на акционери се одржува во време и на место погодно за акционерите</a:t>
            </a:r>
          </a:p>
          <a:p>
            <a:pPr marL="444500" indent="-444500">
              <a:lnSpc>
                <a:spcPct val="100000"/>
              </a:lnSpc>
            </a:pPr>
            <a:r>
              <a:rPr lang="ru-RU" sz="1700" b="0" dirty="0">
                <a:solidFill>
                  <a:schemeClr val="accent2"/>
                </a:solidFill>
              </a:rPr>
              <a:t>2.2 - Внатрешните акти специфицират за кои одлуки е потребно одобрение од Надзорниот одбор</a:t>
            </a:r>
          </a:p>
          <a:p>
            <a:pPr marL="444500" indent="-444500">
              <a:lnSpc>
                <a:spcPct val="100000"/>
              </a:lnSpc>
            </a:pPr>
            <a:r>
              <a:rPr lang="ru-RU" sz="1700" b="0" dirty="0">
                <a:solidFill>
                  <a:schemeClr val="accent2"/>
                </a:solidFill>
              </a:rPr>
              <a:t>3.1 - Внатрешните акти ги специфицираат одговорностите на Управниот одбор</a:t>
            </a:r>
          </a:p>
          <a:p>
            <a:pPr marL="444500" indent="-444500">
              <a:lnSpc>
                <a:spcPct val="100000"/>
              </a:lnSpc>
            </a:pPr>
            <a:r>
              <a:rPr lang="ru-RU" sz="1700" b="0" dirty="0">
                <a:solidFill>
                  <a:schemeClr val="accent2"/>
                </a:solidFill>
              </a:rPr>
              <a:t>4.1 - Критериуми за членови на Надзорен и Управен одбор кои се однесуваат за судир на интереси</a:t>
            </a:r>
          </a:p>
          <a:p>
            <a:pPr marL="444500" indent="-444500">
              <a:lnSpc>
                <a:spcPct val="100000"/>
              </a:lnSpc>
            </a:pPr>
            <a:r>
              <a:rPr lang="ru-RU" sz="1700" b="0" dirty="0">
                <a:solidFill>
                  <a:schemeClr val="accent2"/>
                </a:solidFill>
              </a:rPr>
              <a:t>4.3 - Процедури за зделки со заинтересирани страни</a:t>
            </a:r>
          </a:p>
          <a:p>
            <a:pPr marL="444500" indent="-444500">
              <a:lnSpc>
                <a:spcPct val="100000"/>
              </a:lnSpc>
            </a:pPr>
            <a:r>
              <a:rPr lang="ru-RU" sz="1700" b="0" dirty="0">
                <a:solidFill>
                  <a:schemeClr val="accent2"/>
                </a:solidFill>
              </a:rPr>
              <a:t>7.1 - Информации кои мора да се објавени на СЕИ-НЕТ и/или во годишниот извештај</a:t>
            </a:r>
          </a:p>
          <a:p>
            <a:pPr marL="444500" indent="-444500">
              <a:lnSpc>
                <a:spcPct val="100000"/>
              </a:lnSpc>
            </a:pPr>
            <a:r>
              <a:rPr lang="ru-RU" sz="1700" b="0" dirty="0">
                <a:solidFill>
                  <a:schemeClr val="accent2"/>
                </a:solidFill>
              </a:rPr>
              <a:t>7.4 - Управниот одбор да ги потврди сите објавени информации</a:t>
            </a:r>
          </a:p>
        </p:txBody>
      </p:sp>
      <p:graphicFrame>
        <p:nvGraphicFramePr>
          <p:cNvPr id="11" name="Chart 10">
            <a:extLst>
              <a:ext uri="{FF2B5EF4-FFF2-40B4-BE49-F238E27FC236}">
                <a16:creationId xmlns:a16="http://schemas.microsoft.com/office/drawing/2014/main" id="{2338F89C-1FF1-08A4-DCEC-78780758695B}"/>
              </a:ext>
              <a:ext uri="{147F2762-F138-4A5C-976F-8EAC2B608ADB}">
                <a16:predDERef xmlns:a16="http://schemas.microsoft.com/office/drawing/2014/main" pred="{59EE697B-24BA-110F-0AB1-C123C0F13560}"/>
              </a:ext>
            </a:extLst>
          </p:cNvPr>
          <p:cNvGraphicFramePr>
            <a:graphicFrameLocks/>
          </p:cNvGraphicFramePr>
          <p:nvPr>
            <p:extLst>
              <p:ext uri="{D42A27DB-BD31-4B8C-83A1-F6EECF244321}">
                <p14:modId xmlns:p14="http://schemas.microsoft.com/office/powerpoint/2010/main" val="2154008767"/>
              </p:ext>
            </p:extLst>
          </p:nvPr>
        </p:nvGraphicFramePr>
        <p:xfrm>
          <a:off x="362857" y="1781285"/>
          <a:ext cx="5860032" cy="40164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849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ADED37-21C3-4250-BD9E-659F018A7978}"/>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13</a:t>
            </a:fld>
            <a:endParaRPr lang="ru-RU" dirty="0"/>
          </a:p>
        </p:txBody>
      </p:sp>
      <p:sp>
        <p:nvSpPr>
          <p:cNvPr id="6" name="Title 3">
            <a:extLst>
              <a:ext uri="{FF2B5EF4-FFF2-40B4-BE49-F238E27FC236}">
                <a16:creationId xmlns:a16="http://schemas.microsoft.com/office/drawing/2014/main" id="{C9627A28-7380-04BD-E02D-7E50564DBA32}"/>
              </a:ext>
            </a:extLst>
          </p:cNvPr>
          <p:cNvSpPr txBox="1">
            <a:spLocks/>
          </p:cNvSpPr>
          <p:nvPr/>
        </p:nvSpPr>
        <p:spPr>
          <a:xfrm>
            <a:off x="1087343" y="474963"/>
            <a:ext cx="11217755" cy="87201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r>
              <a:rPr lang="mk-MK" sz="2800" b="1" dirty="0">
                <a:solidFill>
                  <a:schemeClr val="accent2"/>
                </a:solidFill>
              </a:rPr>
              <a:t>УСОГЛАСЕНОСТ СО КОДЕКСОТ – ПО ОДРЕДБИ</a:t>
            </a:r>
          </a:p>
          <a:p>
            <a:r>
              <a:rPr lang="mk-MK" sz="2800" b="1" dirty="0">
                <a:solidFill>
                  <a:schemeClr val="accent2"/>
                </a:solidFill>
              </a:rPr>
              <a:t>(одредби со најниски стапки на усогласеност)</a:t>
            </a:r>
            <a:endParaRPr lang="ru-RU" sz="2800" b="1" dirty="0">
              <a:solidFill>
                <a:schemeClr val="accent2"/>
              </a:solidFill>
            </a:endParaRPr>
          </a:p>
        </p:txBody>
      </p:sp>
      <p:sp>
        <p:nvSpPr>
          <p:cNvPr id="19" name="TextBox 18">
            <a:extLst>
              <a:ext uri="{FF2B5EF4-FFF2-40B4-BE49-F238E27FC236}">
                <a16:creationId xmlns:a16="http://schemas.microsoft.com/office/drawing/2014/main" id="{14677C2E-D099-F373-9D2B-806719F3D10E}"/>
              </a:ext>
            </a:extLst>
          </p:cNvPr>
          <p:cNvSpPr txBox="1"/>
          <p:nvPr/>
        </p:nvSpPr>
        <p:spPr>
          <a:xfrm>
            <a:off x="6222892" y="2342553"/>
            <a:ext cx="5606254" cy="2862322"/>
          </a:xfrm>
          <a:prstGeom prst="rect">
            <a:avLst/>
          </a:prstGeom>
          <a:noFill/>
        </p:spPr>
        <p:txBody>
          <a:bodyPr wrap="square">
            <a:spAutoFit/>
          </a:bodyPr>
          <a:lstStyle/>
          <a:p>
            <a:pPr marL="539750" indent="-539750">
              <a:lnSpc>
                <a:spcPct val="100000"/>
              </a:lnSpc>
            </a:pPr>
            <a:r>
              <a:rPr lang="ru-RU" b="0" dirty="0">
                <a:solidFill>
                  <a:schemeClr val="accent2"/>
                </a:solidFill>
              </a:rPr>
              <a:t>2.17 - Објавување на план за сукцесија на надзорниот одбор</a:t>
            </a:r>
          </a:p>
          <a:p>
            <a:pPr marL="539750" indent="-539750">
              <a:lnSpc>
                <a:spcPct val="100000"/>
              </a:lnSpc>
            </a:pPr>
            <a:r>
              <a:rPr lang="ru-RU" b="0" dirty="0">
                <a:solidFill>
                  <a:schemeClr val="accent2"/>
                </a:solidFill>
              </a:rPr>
              <a:t>2.22 - Надворешно членство во комисиите на надзорниот одбор</a:t>
            </a:r>
          </a:p>
          <a:p>
            <a:pPr marL="539750" indent="-539750">
              <a:lnSpc>
                <a:spcPct val="100000"/>
              </a:lnSpc>
            </a:pPr>
            <a:r>
              <a:rPr lang="ru-RU" b="0" dirty="0">
                <a:solidFill>
                  <a:schemeClr val="accent2"/>
                </a:solidFill>
              </a:rPr>
              <a:t>2.19 - Формирање на комисија за ревизија</a:t>
            </a:r>
          </a:p>
          <a:p>
            <a:pPr marL="539750" indent="-539750">
              <a:lnSpc>
                <a:spcPct val="100000"/>
              </a:lnSpc>
            </a:pPr>
            <a:r>
              <a:rPr lang="ru-RU" b="0" dirty="0">
                <a:solidFill>
                  <a:schemeClr val="accent2"/>
                </a:solidFill>
              </a:rPr>
              <a:t>2.20 - Објавување на правилата за работа на комисиите на надзорниот одбор</a:t>
            </a:r>
          </a:p>
          <a:p>
            <a:pPr marL="539750" indent="-539750">
              <a:lnSpc>
                <a:spcPct val="100000"/>
              </a:lnSpc>
            </a:pPr>
            <a:r>
              <a:rPr lang="ru-RU" b="0" dirty="0">
                <a:solidFill>
                  <a:schemeClr val="accent2"/>
                </a:solidFill>
              </a:rPr>
              <a:t>2.24 - Објавување на информација за членството и состаноците на комисиите на надзорниот одбор</a:t>
            </a:r>
          </a:p>
          <a:p>
            <a:pPr>
              <a:lnSpc>
                <a:spcPct val="100000"/>
              </a:lnSpc>
            </a:pPr>
            <a:endParaRPr lang="ru-RU" b="0" dirty="0">
              <a:solidFill>
                <a:schemeClr val="accent2"/>
              </a:solidFill>
            </a:endParaRPr>
          </a:p>
        </p:txBody>
      </p:sp>
      <p:graphicFrame>
        <p:nvGraphicFramePr>
          <p:cNvPr id="7" name="Chart 6">
            <a:extLst>
              <a:ext uri="{FF2B5EF4-FFF2-40B4-BE49-F238E27FC236}">
                <a16:creationId xmlns:a16="http://schemas.microsoft.com/office/drawing/2014/main" id="{7160F146-0389-82AC-9773-21C05F5F732A}"/>
              </a:ext>
              <a:ext uri="{147F2762-F138-4A5C-976F-8EAC2B608ADB}">
                <a16:predDERef xmlns:a16="http://schemas.microsoft.com/office/drawing/2014/main" pred="{2338F89C-1FF1-08A4-DCEC-78780758695B}"/>
              </a:ext>
            </a:extLst>
          </p:cNvPr>
          <p:cNvGraphicFramePr>
            <a:graphicFrameLocks/>
          </p:cNvGraphicFramePr>
          <p:nvPr>
            <p:extLst>
              <p:ext uri="{D42A27DB-BD31-4B8C-83A1-F6EECF244321}">
                <p14:modId xmlns:p14="http://schemas.microsoft.com/office/powerpoint/2010/main" val="2864229820"/>
              </p:ext>
            </p:extLst>
          </p:nvPr>
        </p:nvGraphicFramePr>
        <p:xfrm>
          <a:off x="522514" y="1973943"/>
          <a:ext cx="5446596" cy="35995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991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ADED37-21C3-4250-BD9E-659F018A7978}"/>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14</a:t>
            </a:fld>
            <a:endParaRPr lang="ru-RU" dirty="0"/>
          </a:p>
        </p:txBody>
      </p:sp>
      <p:graphicFrame>
        <p:nvGraphicFramePr>
          <p:cNvPr id="7" name="Table Placeholder 6">
            <a:extLst>
              <a:ext uri="{FF2B5EF4-FFF2-40B4-BE49-F238E27FC236}">
                <a16:creationId xmlns:a16="http://schemas.microsoft.com/office/drawing/2014/main" id="{59C411DD-E4B1-441B-AB81-A9445E90878D}"/>
              </a:ext>
            </a:extLst>
          </p:cNvPr>
          <p:cNvGraphicFramePr>
            <a:graphicFrameLocks noGrp="1"/>
          </p:cNvGraphicFramePr>
          <p:nvPr>
            <p:ph type="tbl" sz="quarter" idx="17"/>
            <p:extLst>
              <p:ext uri="{D42A27DB-BD31-4B8C-83A1-F6EECF244321}">
                <p14:modId xmlns:p14="http://schemas.microsoft.com/office/powerpoint/2010/main" val="1264446918"/>
              </p:ext>
            </p:extLst>
          </p:nvPr>
        </p:nvGraphicFramePr>
        <p:xfrm>
          <a:off x="4097808" y="2045189"/>
          <a:ext cx="7114673" cy="2262671"/>
        </p:xfrm>
        <a:graphic>
          <a:graphicData uri="http://schemas.openxmlformats.org/drawingml/2006/table">
            <a:tbl>
              <a:tblPr firstRow="1" bandRow="1">
                <a:tableStyleId>{5C22544A-7EE6-4342-B048-85BDC9FD1C3A}</a:tableStyleId>
              </a:tblPr>
              <a:tblGrid>
                <a:gridCol w="1608113">
                  <a:extLst>
                    <a:ext uri="{9D8B030D-6E8A-4147-A177-3AD203B41FA5}">
                      <a16:colId xmlns:a16="http://schemas.microsoft.com/office/drawing/2014/main" val="3413721457"/>
                    </a:ext>
                  </a:extLst>
                </a:gridCol>
                <a:gridCol w="808190">
                  <a:extLst>
                    <a:ext uri="{9D8B030D-6E8A-4147-A177-3AD203B41FA5}">
                      <a16:colId xmlns:a16="http://schemas.microsoft.com/office/drawing/2014/main" val="2742567690"/>
                    </a:ext>
                  </a:extLst>
                </a:gridCol>
                <a:gridCol w="939674">
                  <a:extLst>
                    <a:ext uri="{9D8B030D-6E8A-4147-A177-3AD203B41FA5}">
                      <a16:colId xmlns:a16="http://schemas.microsoft.com/office/drawing/2014/main" val="529259489"/>
                    </a:ext>
                  </a:extLst>
                </a:gridCol>
                <a:gridCol w="939674">
                  <a:extLst>
                    <a:ext uri="{9D8B030D-6E8A-4147-A177-3AD203B41FA5}">
                      <a16:colId xmlns:a16="http://schemas.microsoft.com/office/drawing/2014/main" val="1743817430"/>
                    </a:ext>
                  </a:extLst>
                </a:gridCol>
                <a:gridCol w="939674">
                  <a:extLst>
                    <a:ext uri="{9D8B030D-6E8A-4147-A177-3AD203B41FA5}">
                      <a16:colId xmlns:a16="http://schemas.microsoft.com/office/drawing/2014/main" val="3240243344"/>
                    </a:ext>
                  </a:extLst>
                </a:gridCol>
                <a:gridCol w="939674">
                  <a:extLst>
                    <a:ext uri="{9D8B030D-6E8A-4147-A177-3AD203B41FA5}">
                      <a16:colId xmlns:a16="http://schemas.microsoft.com/office/drawing/2014/main" val="1078048313"/>
                    </a:ext>
                  </a:extLst>
                </a:gridCol>
                <a:gridCol w="939674">
                  <a:extLst>
                    <a:ext uri="{9D8B030D-6E8A-4147-A177-3AD203B41FA5}">
                      <a16:colId xmlns:a16="http://schemas.microsoft.com/office/drawing/2014/main" val="2184540479"/>
                    </a:ext>
                  </a:extLst>
                </a:gridCol>
              </a:tblGrid>
              <a:tr h="622578">
                <a:tc gridSpan="6">
                  <a:txBody>
                    <a:bodyPr/>
                    <a:lstStyle/>
                    <a:p>
                      <a:pPr algn="ctr">
                        <a:spcBef>
                          <a:spcPts val="200"/>
                        </a:spcBef>
                      </a:pPr>
                      <a:r>
                        <a:rPr lang="mk-MK" sz="1800" b="1" dirty="0">
                          <a:solidFill>
                            <a:srgbClr val="FFFFFF"/>
                          </a:solidFill>
                          <a:effectLst/>
                          <a:latin typeface="+mj-lt"/>
                          <a:ea typeface="Roboto Light" panose="02000000000000000000" pitchFamily="2" charset="0"/>
                          <a:cs typeface="Roboto Light" panose="02000000000000000000" pitchFamily="2" charset="0"/>
                        </a:rPr>
                        <a:t> </a:t>
                      </a:r>
                      <a:r>
                        <a:rPr lang="mk-MK" sz="1800" b="1" kern="1200" dirty="0">
                          <a:solidFill>
                            <a:schemeClr val="lt1"/>
                          </a:solidFill>
                          <a:effectLst/>
                          <a:latin typeface="+mn-lt"/>
                          <a:ea typeface="+mn-ea"/>
                          <a:cs typeface="+mn-cs"/>
                        </a:rPr>
                        <a:t>Број на состаноци на одборот во 2022 година</a:t>
                      </a:r>
                      <a:endParaRPr lang="mk-MK" sz="1800" b="1" dirty="0">
                        <a:solidFill>
                          <a:srgbClr val="FFFFFF"/>
                        </a:solidFill>
                        <a:effectLst/>
                        <a:latin typeface="+mj-lt"/>
                        <a:ea typeface="Roboto Light" panose="02000000000000000000" pitchFamily="2" charset="0"/>
                        <a:cs typeface="Roboto Light" panose="02000000000000000000" pitchFamily="2"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dirty="0">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spcBef>
                          <a:spcPts val="200"/>
                        </a:spcBef>
                      </a:pPr>
                      <a:endParaRPr lang="mk-MK" sz="1800" b="1" dirty="0">
                        <a:solidFill>
                          <a:srgbClr val="FFFFFF"/>
                        </a:solidFill>
                        <a:effectLst/>
                        <a:latin typeface="+mj-lt"/>
                        <a:ea typeface="Roboto Light" panose="02000000000000000000" pitchFamily="2" charset="0"/>
                        <a:cs typeface="Roboto Light" panose="02000000000000000000" pitchFamily="2"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96388793"/>
                  </a:ext>
                </a:extLst>
              </a:tr>
              <a:tr h="583667">
                <a:tc>
                  <a:txBody>
                    <a:bodyPr/>
                    <a:lstStyle/>
                    <a:p>
                      <a:pPr algn="ctr"/>
                      <a:r>
                        <a:rPr lang="mk-MK" sz="1800" b="1" dirty="0">
                          <a:solidFill>
                            <a:schemeClr val="bg1"/>
                          </a:solidFill>
                          <a:effectLst/>
                          <a:latin typeface="+mj-lt"/>
                          <a:ea typeface="Roboto Light" panose="02000000000000000000" pitchFamily="2" charset="0"/>
                          <a:cs typeface="Roboto Light" panose="02000000000000000000" pitchFamily="2" charset="0"/>
                        </a:rPr>
                        <a:t>Број на состаноци</a:t>
                      </a:r>
                      <a:endParaRPr lang="en-US" sz="1800" b="1" dirty="0">
                        <a:solidFill>
                          <a:schemeClr val="bg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r>
                        <a:rPr lang="mk-MK" sz="1800" b="1" dirty="0">
                          <a:solidFill>
                            <a:schemeClr val="accent1"/>
                          </a:solidFill>
                          <a:effectLst/>
                          <a:latin typeface="+mj-lt"/>
                          <a:ea typeface="Roboto Light" panose="02000000000000000000" pitchFamily="2" charset="0"/>
                          <a:cs typeface="Roboto Light" panose="02000000000000000000" pitchFamily="2" charset="0"/>
                        </a:rPr>
                        <a:t>1-5 </a:t>
                      </a:r>
                      <a:endParaRPr lang="en-US" sz="18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800" b="1" dirty="0">
                          <a:solidFill>
                            <a:schemeClr val="accent1"/>
                          </a:solidFill>
                          <a:effectLst/>
                          <a:latin typeface="+mj-lt"/>
                          <a:ea typeface="Roboto Light" panose="02000000000000000000" pitchFamily="2" charset="0"/>
                          <a:cs typeface="Roboto Light" panose="02000000000000000000" pitchFamily="2" charset="0"/>
                        </a:rPr>
                        <a:t>6-10 </a:t>
                      </a:r>
                      <a:endParaRPr lang="en-US" sz="18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800" b="1" dirty="0">
                          <a:solidFill>
                            <a:schemeClr val="accent1"/>
                          </a:solidFill>
                          <a:effectLst/>
                          <a:latin typeface="+mj-lt"/>
                          <a:ea typeface="Roboto Light" panose="02000000000000000000" pitchFamily="2" charset="0"/>
                          <a:cs typeface="Roboto Light" panose="02000000000000000000" pitchFamily="2" charset="0"/>
                        </a:rPr>
                        <a:t>11-15 </a:t>
                      </a:r>
                      <a:endParaRPr lang="en-US" sz="18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800" b="1" dirty="0">
                          <a:solidFill>
                            <a:schemeClr val="accent1"/>
                          </a:solidFill>
                          <a:effectLst/>
                          <a:latin typeface="+mj-lt"/>
                          <a:ea typeface="Roboto Light" panose="02000000000000000000" pitchFamily="2" charset="0"/>
                          <a:cs typeface="Roboto Light" panose="02000000000000000000" pitchFamily="2" charset="0"/>
                        </a:rPr>
                        <a:t>16 - 20 </a:t>
                      </a:r>
                      <a:endParaRPr lang="en-US" sz="18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800" b="1">
                          <a:solidFill>
                            <a:schemeClr val="accent1"/>
                          </a:solidFill>
                          <a:effectLst/>
                          <a:latin typeface="+mj-lt"/>
                          <a:ea typeface="Roboto Light" panose="02000000000000000000" pitchFamily="2" charset="0"/>
                          <a:cs typeface="Roboto Light" panose="02000000000000000000" pitchFamily="2" charset="0"/>
                        </a:rPr>
                        <a:t>20+ </a:t>
                      </a:r>
                      <a:endParaRPr lang="en-US" sz="1800" b="1">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800" b="1" dirty="0">
                          <a:solidFill>
                            <a:schemeClr val="accent1"/>
                          </a:solidFill>
                          <a:effectLst/>
                          <a:latin typeface="+mj-lt"/>
                          <a:ea typeface="Roboto Light" panose="02000000000000000000" pitchFamily="2" charset="0"/>
                          <a:cs typeface="Roboto Light" panose="02000000000000000000" pitchFamily="2" charset="0"/>
                        </a:rPr>
                        <a:t>Нема податоци</a:t>
                      </a:r>
                      <a:endParaRPr lang="en-US" sz="1800"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2220844750"/>
                  </a:ext>
                </a:extLst>
              </a:tr>
              <a:tr h="817133">
                <a:tc>
                  <a:txBody>
                    <a:bodyPr/>
                    <a:lstStyle/>
                    <a:p>
                      <a:pPr algn="ctr"/>
                      <a:r>
                        <a:rPr lang="mk-MK" sz="1800" b="1" dirty="0">
                          <a:solidFill>
                            <a:schemeClr val="bg1"/>
                          </a:solidFill>
                          <a:effectLst/>
                          <a:latin typeface="+mj-lt"/>
                          <a:ea typeface="Roboto Light" panose="02000000000000000000" pitchFamily="2" charset="0"/>
                          <a:cs typeface="Roboto Light" panose="02000000000000000000" pitchFamily="2" charset="0"/>
                        </a:rPr>
                        <a:t>Број на друштва</a:t>
                      </a:r>
                      <a:endParaRPr lang="en-US" sz="1800" b="1" dirty="0">
                        <a:solidFill>
                          <a:schemeClr val="bg1"/>
                        </a:solidFill>
                        <a:effectLst/>
                        <a:latin typeface="+mj-lt"/>
                        <a:ea typeface="Calibri" panose="020F050202020403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mk-MK" sz="1800" b="1">
                          <a:solidFill>
                            <a:schemeClr val="accent1"/>
                          </a:solidFill>
                          <a:effectLst/>
                          <a:latin typeface="+mj-lt"/>
                          <a:ea typeface="Roboto Light" panose="02000000000000000000" pitchFamily="2" charset="0"/>
                          <a:cs typeface="Roboto Light" panose="02000000000000000000" pitchFamily="2" charset="0"/>
                        </a:rPr>
                        <a:t>3</a:t>
                      </a:r>
                      <a:endParaRPr lang="en-US" sz="1800" b="1">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800" b="1">
                          <a:solidFill>
                            <a:schemeClr val="accent1"/>
                          </a:solidFill>
                          <a:effectLst/>
                          <a:latin typeface="+mj-lt"/>
                          <a:ea typeface="Roboto Light" panose="02000000000000000000" pitchFamily="2" charset="0"/>
                          <a:cs typeface="Roboto Light" panose="02000000000000000000" pitchFamily="2" charset="0"/>
                        </a:rPr>
                        <a:t>12</a:t>
                      </a:r>
                      <a:endParaRPr lang="en-US" sz="1800" b="1">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800" b="1" dirty="0">
                          <a:solidFill>
                            <a:schemeClr val="accent1"/>
                          </a:solidFill>
                          <a:effectLst/>
                          <a:latin typeface="+mj-lt"/>
                          <a:ea typeface="Roboto Light" panose="02000000000000000000" pitchFamily="2" charset="0"/>
                          <a:cs typeface="Roboto Light" panose="02000000000000000000" pitchFamily="2" charset="0"/>
                        </a:rPr>
                        <a:t>8</a:t>
                      </a:r>
                      <a:endParaRPr lang="en-US" sz="18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800" b="1" dirty="0">
                          <a:solidFill>
                            <a:schemeClr val="accent1"/>
                          </a:solidFill>
                          <a:effectLst/>
                          <a:latin typeface="+mj-lt"/>
                          <a:ea typeface="Roboto Light" panose="02000000000000000000" pitchFamily="2" charset="0"/>
                          <a:cs typeface="Roboto Light" panose="02000000000000000000" pitchFamily="2" charset="0"/>
                        </a:rPr>
                        <a:t>0</a:t>
                      </a:r>
                      <a:endParaRPr lang="en-US" sz="18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800" b="1" dirty="0">
                          <a:solidFill>
                            <a:schemeClr val="accent1"/>
                          </a:solidFill>
                          <a:effectLst/>
                          <a:latin typeface="+mj-lt"/>
                          <a:ea typeface="Roboto Light" panose="02000000000000000000" pitchFamily="2" charset="0"/>
                          <a:cs typeface="Roboto Light" panose="02000000000000000000" pitchFamily="2" charset="0"/>
                        </a:rPr>
                        <a:t>2</a:t>
                      </a:r>
                      <a:endParaRPr lang="en-US" sz="18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800" dirty="0">
                          <a:solidFill>
                            <a:schemeClr val="accent1"/>
                          </a:solidFill>
                          <a:effectLst/>
                          <a:latin typeface="+mj-lt"/>
                          <a:ea typeface="Roboto Light" panose="02000000000000000000" pitchFamily="2" charset="0"/>
                          <a:cs typeface="Roboto Light" panose="02000000000000000000" pitchFamily="2" charset="0"/>
                        </a:rPr>
                        <a:t>2</a:t>
                      </a:r>
                      <a:endParaRPr lang="en-US" sz="1800"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49748"/>
                  </a:ext>
                </a:extLst>
              </a:tr>
            </a:tbl>
          </a:graphicData>
        </a:graphic>
      </p:graphicFrame>
      <p:sp>
        <p:nvSpPr>
          <p:cNvPr id="11" name="Title 10">
            <a:extLst>
              <a:ext uri="{FF2B5EF4-FFF2-40B4-BE49-F238E27FC236}">
                <a16:creationId xmlns:a16="http://schemas.microsoft.com/office/drawing/2014/main" id="{44556936-7DA1-A768-E291-18254C5DCA5F}"/>
              </a:ext>
            </a:extLst>
          </p:cNvPr>
          <p:cNvSpPr>
            <a:spLocks noGrp="1"/>
          </p:cNvSpPr>
          <p:nvPr>
            <p:ph type="title"/>
          </p:nvPr>
        </p:nvSpPr>
        <p:spPr>
          <a:xfrm>
            <a:off x="746082" y="1967405"/>
            <a:ext cx="3403308" cy="872017"/>
          </a:xfrm>
        </p:spPr>
        <p:txBody>
          <a:bodyPr>
            <a:normAutofit/>
          </a:bodyPr>
          <a:lstStyle/>
          <a:p>
            <a:r>
              <a:rPr lang="mk-MK" sz="2000" b="1" dirty="0">
                <a:solidFill>
                  <a:schemeClr val="accent2"/>
                </a:solidFill>
              </a:rPr>
              <a:t>Дел 2: Надзорен одбор</a:t>
            </a:r>
            <a:endParaRPr lang="ru-RU" sz="2400" b="1" dirty="0">
              <a:solidFill>
                <a:schemeClr val="accent2"/>
              </a:solidFill>
            </a:endParaRPr>
          </a:p>
        </p:txBody>
      </p:sp>
      <p:sp>
        <p:nvSpPr>
          <p:cNvPr id="2" name="Title 3">
            <a:extLst>
              <a:ext uri="{FF2B5EF4-FFF2-40B4-BE49-F238E27FC236}">
                <a16:creationId xmlns:a16="http://schemas.microsoft.com/office/drawing/2014/main" id="{DC956DEB-A69E-BC52-4CA1-EB5125DB43A2}"/>
              </a:ext>
            </a:extLst>
          </p:cNvPr>
          <p:cNvSpPr txBox="1">
            <a:spLocks/>
          </p:cNvSpPr>
          <p:nvPr/>
        </p:nvSpPr>
        <p:spPr>
          <a:xfrm>
            <a:off x="1087343" y="474963"/>
            <a:ext cx="11217755" cy="87201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r>
              <a:rPr lang="mk-MK" sz="2800" b="1" dirty="0">
                <a:solidFill>
                  <a:schemeClr val="accent2"/>
                </a:solidFill>
              </a:rPr>
              <a:t>УСОГЛАСЕНОСТ СО КОДЕКСОТ – ПРАКТИКИ НА УПРАВУВАЊЕ</a:t>
            </a:r>
            <a:endParaRPr lang="ru-RU" sz="2800" b="1" dirty="0">
              <a:solidFill>
                <a:schemeClr val="accent2"/>
              </a:solidFill>
            </a:endParaRPr>
          </a:p>
        </p:txBody>
      </p:sp>
    </p:spTree>
    <p:extLst>
      <p:ext uri="{BB962C8B-B14F-4D97-AF65-F5344CB8AC3E}">
        <p14:creationId xmlns:p14="http://schemas.microsoft.com/office/powerpoint/2010/main" val="2771887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ADED37-21C3-4250-BD9E-659F018A7978}"/>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15</a:t>
            </a:fld>
            <a:endParaRPr lang="ru-RU" dirty="0"/>
          </a:p>
        </p:txBody>
      </p:sp>
      <p:graphicFrame>
        <p:nvGraphicFramePr>
          <p:cNvPr id="7" name="Table Placeholder 6">
            <a:extLst>
              <a:ext uri="{FF2B5EF4-FFF2-40B4-BE49-F238E27FC236}">
                <a16:creationId xmlns:a16="http://schemas.microsoft.com/office/drawing/2014/main" id="{59C411DD-E4B1-441B-AB81-A9445E90878D}"/>
              </a:ext>
            </a:extLst>
          </p:cNvPr>
          <p:cNvGraphicFramePr>
            <a:graphicFrameLocks noGrp="1"/>
          </p:cNvGraphicFramePr>
          <p:nvPr>
            <p:ph type="tbl" sz="quarter" idx="17"/>
            <p:extLst>
              <p:ext uri="{D42A27DB-BD31-4B8C-83A1-F6EECF244321}">
                <p14:modId xmlns:p14="http://schemas.microsoft.com/office/powerpoint/2010/main" val="1664965462"/>
              </p:ext>
            </p:extLst>
          </p:nvPr>
        </p:nvGraphicFramePr>
        <p:xfrm>
          <a:off x="3882683" y="2045189"/>
          <a:ext cx="7563236" cy="2913125"/>
        </p:xfrm>
        <a:graphic>
          <a:graphicData uri="http://schemas.openxmlformats.org/drawingml/2006/table">
            <a:tbl>
              <a:tblPr firstRow="1" bandRow="1">
                <a:tableStyleId>{5C22544A-7EE6-4342-B048-85BDC9FD1C3A}</a:tableStyleId>
              </a:tblPr>
              <a:tblGrid>
                <a:gridCol w="2092248">
                  <a:extLst>
                    <a:ext uri="{9D8B030D-6E8A-4147-A177-3AD203B41FA5}">
                      <a16:colId xmlns:a16="http://schemas.microsoft.com/office/drawing/2014/main" val="3413721457"/>
                    </a:ext>
                  </a:extLst>
                </a:gridCol>
                <a:gridCol w="1219007">
                  <a:extLst>
                    <a:ext uri="{9D8B030D-6E8A-4147-A177-3AD203B41FA5}">
                      <a16:colId xmlns:a16="http://schemas.microsoft.com/office/drawing/2014/main" val="2742567690"/>
                    </a:ext>
                  </a:extLst>
                </a:gridCol>
                <a:gridCol w="1417327">
                  <a:extLst>
                    <a:ext uri="{9D8B030D-6E8A-4147-A177-3AD203B41FA5}">
                      <a16:colId xmlns:a16="http://schemas.microsoft.com/office/drawing/2014/main" val="529259489"/>
                    </a:ext>
                  </a:extLst>
                </a:gridCol>
                <a:gridCol w="1417327">
                  <a:extLst>
                    <a:ext uri="{9D8B030D-6E8A-4147-A177-3AD203B41FA5}">
                      <a16:colId xmlns:a16="http://schemas.microsoft.com/office/drawing/2014/main" val="1743817430"/>
                    </a:ext>
                  </a:extLst>
                </a:gridCol>
                <a:gridCol w="1417327">
                  <a:extLst>
                    <a:ext uri="{9D8B030D-6E8A-4147-A177-3AD203B41FA5}">
                      <a16:colId xmlns:a16="http://schemas.microsoft.com/office/drawing/2014/main" val="3240243344"/>
                    </a:ext>
                  </a:extLst>
                </a:gridCol>
              </a:tblGrid>
              <a:tr h="622578">
                <a:tc gridSpan="5">
                  <a:txBody>
                    <a:bodyPr/>
                    <a:lstStyle/>
                    <a:p>
                      <a:pPr algn="ctr">
                        <a:spcBef>
                          <a:spcPts val="200"/>
                        </a:spcBef>
                      </a:pPr>
                      <a:r>
                        <a:rPr lang="mk-MK" sz="1800" b="1" kern="1200" dirty="0">
                          <a:solidFill>
                            <a:schemeClr val="lt1"/>
                          </a:solidFill>
                          <a:effectLst/>
                          <a:latin typeface="+mn-lt"/>
                          <a:ea typeface="+mn-ea"/>
                          <a:cs typeface="+mn-cs"/>
                        </a:rPr>
                        <a:t>Вкупна големина на одбори во </a:t>
                      </a:r>
                      <a:r>
                        <a:rPr lang="mk-MK" sz="1800" b="1" kern="1200" dirty="0" err="1">
                          <a:solidFill>
                            <a:schemeClr val="lt1"/>
                          </a:solidFill>
                          <a:effectLst/>
                          <a:latin typeface="+mn-lt"/>
                          <a:ea typeface="+mn-ea"/>
                          <a:cs typeface="+mn-cs"/>
                        </a:rPr>
                        <a:t>едностепен</a:t>
                      </a:r>
                      <a:r>
                        <a:rPr lang="mk-MK" sz="1800" b="1" kern="1200" dirty="0">
                          <a:solidFill>
                            <a:schemeClr val="lt1"/>
                          </a:solidFill>
                          <a:effectLst/>
                          <a:latin typeface="+mn-lt"/>
                          <a:ea typeface="+mn-ea"/>
                          <a:cs typeface="+mn-cs"/>
                        </a:rPr>
                        <a:t> и </a:t>
                      </a:r>
                      <a:r>
                        <a:rPr lang="mk-MK" sz="1800" b="1" kern="1200" dirty="0" err="1">
                          <a:solidFill>
                            <a:schemeClr val="lt1"/>
                          </a:solidFill>
                          <a:effectLst/>
                          <a:latin typeface="+mn-lt"/>
                          <a:ea typeface="+mn-ea"/>
                          <a:cs typeface="+mn-cs"/>
                        </a:rPr>
                        <a:t>двостепен</a:t>
                      </a:r>
                      <a:r>
                        <a:rPr lang="mk-MK" sz="1800" b="1" kern="1200" dirty="0">
                          <a:solidFill>
                            <a:schemeClr val="lt1"/>
                          </a:solidFill>
                          <a:effectLst/>
                          <a:latin typeface="+mn-lt"/>
                          <a:ea typeface="+mn-ea"/>
                          <a:cs typeface="+mn-cs"/>
                        </a:rPr>
                        <a:t> систем на управување</a:t>
                      </a:r>
                      <a:endParaRPr lang="mk-MK" sz="1800" b="1" dirty="0">
                        <a:solidFill>
                          <a:srgbClr val="FFFFFF"/>
                        </a:solidFill>
                        <a:effectLst/>
                        <a:latin typeface="+mj-lt"/>
                        <a:ea typeface="Roboto Light" panose="02000000000000000000" pitchFamily="2" charset="0"/>
                        <a:cs typeface="Roboto Light" panose="02000000000000000000" pitchFamily="2"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96388793"/>
                  </a:ext>
                </a:extLst>
              </a:tr>
              <a:tr h="583667">
                <a:tc>
                  <a:txBody>
                    <a:bodyPr/>
                    <a:lstStyle/>
                    <a:p>
                      <a:pPr algn="ctr"/>
                      <a:r>
                        <a:rPr lang="mk-MK" sz="1400" b="1" dirty="0">
                          <a:solidFill>
                            <a:schemeClr val="bg1"/>
                          </a:solidFill>
                          <a:effectLst/>
                          <a:latin typeface="+mj-lt"/>
                          <a:ea typeface="Roboto Light" panose="02000000000000000000" pitchFamily="2" charset="0"/>
                          <a:cs typeface="Roboto Light" panose="02000000000000000000" pitchFamily="2" charset="0"/>
                        </a:rPr>
                        <a:t>Вид на структура на управување</a:t>
                      </a:r>
                      <a:endParaRPr lang="en-US" sz="1400" dirty="0">
                        <a:solidFill>
                          <a:schemeClr val="bg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r>
                        <a:rPr lang="mk-MK" sz="1400" b="1" dirty="0">
                          <a:solidFill>
                            <a:schemeClr val="tx1"/>
                          </a:solidFill>
                          <a:effectLst/>
                          <a:latin typeface="+mj-lt"/>
                          <a:ea typeface="Roboto Light" panose="02000000000000000000" pitchFamily="2" charset="0"/>
                          <a:cs typeface="Roboto Light" panose="02000000000000000000" pitchFamily="2" charset="0"/>
                        </a:rPr>
                        <a:t>1-3 членови</a:t>
                      </a:r>
                      <a:endParaRPr lang="en-US" sz="1400" dirty="0">
                        <a:solidFill>
                          <a:schemeClr val="tx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400" b="1" dirty="0">
                          <a:solidFill>
                            <a:schemeClr val="tx1"/>
                          </a:solidFill>
                          <a:effectLst/>
                          <a:latin typeface="+mj-lt"/>
                          <a:ea typeface="Roboto Light" panose="02000000000000000000" pitchFamily="2" charset="0"/>
                          <a:cs typeface="Roboto Light" panose="02000000000000000000" pitchFamily="2" charset="0"/>
                        </a:rPr>
                        <a:t>4-6 членови</a:t>
                      </a:r>
                      <a:endParaRPr lang="en-US" sz="1400" dirty="0">
                        <a:solidFill>
                          <a:schemeClr val="tx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400" b="1" dirty="0">
                          <a:solidFill>
                            <a:schemeClr val="tx1"/>
                          </a:solidFill>
                          <a:effectLst/>
                          <a:latin typeface="+mj-lt"/>
                          <a:ea typeface="Roboto Light" panose="02000000000000000000" pitchFamily="2" charset="0"/>
                          <a:cs typeface="Roboto Light" panose="02000000000000000000" pitchFamily="2" charset="0"/>
                        </a:rPr>
                        <a:t>7-9 членови</a:t>
                      </a:r>
                      <a:endParaRPr lang="en-US" sz="1400" dirty="0">
                        <a:solidFill>
                          <a:schemeClr val="tx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400" b="1" dirty="0">
                          <a:solidFill>
                            <a:schemeClr val="tx1"/>
                          </a:solidFill>
                          <a:effectLst/>
                          <a:latin typeface="+mj-lt"/>
                          <a:ea typeface="Roboto Light" panose="02000000000000000000" pitchFamily="2" charset="0"/>
                          <a:cs typeface="Roboto Light" panose="02000000000000000000" pitchFamily="2" charset="0"/>
                        </a:rPr>
                        <a:t>10+ членови</a:t>
                      </a:r>
                      <a:endParaRPr lang="en-US" sz="1400" dirty="0">
                        <a:solidFill>
                          <a:schemeClr val="tx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2220844750"/>
                  </a:ext>
                </a:extLst>
              </a:tr>
              <a:tr h="583667">
                <a:tc>
                  <a:txBody>
                    <a:bodyPr/>
                    <a:lstStyle/>
                    <a:p>
                      <a:pPr algn="ctr"/>
                      <a:r>
                        <a:rPr lang="mk-MK" sz="1400" b="1" dirty="0" err="1">
                          <a:solidFill>
                            <a:schemeClr val="bg1"/>
                          </a:solidFill>
                          <a:effectLst/>
                          <a:latin typeface="+mj-lt"/>
                          <a:ea typeface="Roboto Light" panose="02000000000000000000" pitchFamily="2" charset="0"/>
                          <a:cs typeface="Roboto Light" panose="02000000000000000000" pitchFamily="2" charset="0"/>
                        </a:rPr>
                        <a:t>Едностепен</a:t>
                      </a:r>
                      <a:r>
                        <a:rPr lang="mk-MK" sz="1400" b="1" dirty="0">
                          <a:solidFill>
                            <a:schemeClr val="bg1"/>
                          </a:solidFill>
                          <a:effectLst/>
                          <a:latin typeface="+mj-lt"/>
                          <a:ea typeface="Roboto Light" panose="02000000000000000000" pitchFamily="2" charset="0"/>
                          <a:cs typeface="Roboto Light" panose="02000000000000000000" pitchFamily="2" charset="0"/>
                        </a:rPr>
                        <a:t> систем на управување</a:t>
                      </a:r>
                      <a:endParaRPr lang="en-US" sz="1400" b="1" dirty="0">
                        <a:solidFill>
                          <a:schemeClr val="bg1"/>
                        </a:solidFill>
                        <a:effectLst/>
                        <a:latin typeface="+mj-lt"/>
                        <a:ea typeface="Calibri" panose="020F0502020204030204" pitchFamily="34" charset="0"/>
                      </a:endParaRPr>
                    </a:p>
                    <a:p>
                      <a:pPr algn="ctr"/>
                      <a:r>
                        <a:rPr lang="mk-MK" sz="1400" b="1" dirty="0">
                          <a:solidFill>
                            <a:schemeClr val="bg1"/>
                          </a:solidFill>
                          <a:effectLst/>
                          <a:latin typeface="+mj-lt"/>
                          <a:ea typeface="Roboto Light" panose="02000000000000000000" pitchFamily="2" charset="0"/>
                          <a:cs typeface="Roboto Light" panose="02000000000000000000" pitchFamily="2" charset="0"/>
                        </a:rPr>
                        <a:t>(</a:t>
                      </a:r>
                      <a:r>
                        <a:rPr lang="mk-MK" sz="1400" b="1" dirty="0" err="1">
                          <a:solidFill>
                            <a:schemeClr val="bg1"/>
                          </a:solidFill>
                          <a:effectLst/>
                          <a:latin typeface="+mj-lt"/>
                          <a:ea typeface="Roboto Light" panose="02000000000000000000" pitchFamily="2" charset="0"/>
                          <a:cs typeface="Roboto Light" panose="02000000000000000000" pitchFamily="2" charset="0"/>
                        </a:rPr>
                        <a:t>неизвршни</a:t>
                      </a:r>
                      <a:r>
                        <a:rPr lang="mk-MK" sz="1400" b="1" dirty="0">
                          <a:solidFill>
                            <a:schemeClr val="bg1"/>
                          </a:solidFill>
                          <a:effectLst/>
                          <a:latin typeface="+mj-lt"/>
                          <a:ea typeface="Roboto Light" panose="02000000000000000000" pitchFamily="2" charset="0"/>
                          <a:cs typeface="Roboto Light" panose="02000000000000000000" pitchFamily="2" charset="0"/>
                        </a:rPr>
                        <a:t> и извршни членови)</a:t>
                      </a:r>
                      <a:endParaRPr lang="en-US" sz="1400" b="1" dirty="0">
                        <a:solidFill>
                          <a:schemeClr val="bg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r>
                        <a:rPr lang="mk-MK" sz="1600" b="1" dirty="0">
                          <a:solidFill>
                            <a:schemeClr val="accent2"/>
                          </a:solidFill>
                          <a:effectLst/>
                          <a:latin typeface="+mj-lt"/>
                          <a:ea typeface="Roboto Light" panose="02000000000000000000" pitchFamily="2" charset="0"/>
                          <a:cs typeface="Roboto Light" panose="02000000000000000000" pitchFamily="2" charset="0"/>
                        </a:rPr>
                        <a:t>0</a:t>
                      </a:r>
                      <a:endParaRPr lang="en-US" sz="16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600" b="1" dirty="0">
                          <a:solidFill>
                            <a:schemeClr val="accent2"/>
                          </a:solidFill>
                          <a:effectLst/>
                          <a:latin typeface="+mj-lt"/>
                          <a:ea typeface="Roboto Light" panose="02000000000000000000" pitchFamily="2" charset="0"/>
                          <a:cs typeface="Roboto Light" panose="02000000000000000000" pitchFamily="2" charset="0"/>
                        </a:rPr>
                        <a:t>5</a:t>
                      </a:r>
                      <a:endParaRPr lang="en-US" sz="16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600" b="1" dirty="0">
                          <a:solidFill>
                            <a:schemeClr val="accent2"/>
                          </a:solidFill>
                          <a:effectLst/>
                          <a:latin typeface="+mj-lt"/>
                          <a:ea typeface="Roboto Light" panose="02000000000000000000" pitchFamily="2" charset="0"/>
                          <a:cs typeface="Roboto Light" panose="02000000000000000000" pitchFamily="2" charset="0"/>
                        </a:rPr>
                        <a:t>5</a:t>
                      </a:r>
                      <a:endParaRPr lang="en-US" sz="16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600" b="1" dirty="0">
                          <a:solidFill>
                            <a:schemeClr val="accent2"/>
                          </a:solidFill>
                          <a:effectLst/>
                          <a:latin typeface="+mj-lt"/>
                          <a:ea typeface="Roboto Light" panose="02000000000000000000" pitchFamily="2" charset="0"/>
                          <a:cs typeface="Roboto Light" panose="02000000000000000000" pitchFamily="2" charset="0"/>
                        </a:rPr>
                        <a:t>1</a:t>
                      </a:r>
                      <a:endParaRPr lang="en-US" sz="16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132613008"/>
                  </a:ext>
                </a:extLst>
              </a:tr>
              <a:tr h="817133">
                <a:tc>
                  <a:txBody>
                    <a:bodyPr/>
                    <a:lstStyle/>
                    <a:p>
                      <a:pPr algn="ctr"/>
                      <a:r>
                        <a:rPr lang="mk-MK" sz="1400" b="1" dirty="0" err="1">
                          <a:solidFill>
                            <a:schemeClr val="bg1"/>
                          </a:solidFill>
                          <a:effectLst/>
                          <a:latin typeface="+mj-lt"/>
                          <a:ea typeface="Roboto Light" panose="02000000000000000000" pitchFamily="2" charset="0"/>
                          <a:cs typeface="Roboto Light" panose="02000000000000000000" pitchFamily="2" charset="0"/>
                        </a:rPr>
                        <a:t>Двостепен</a:t>
                      </a:r>
                      <a:r>
                        <a:rPr lang="mk-MK" sz="1400" b="1" dirty="0">
                          <a:solidFill>
                            <a:schemeClr val="bg1"/>
                          </a:solidFill>
                          <a:effectLst/>
                          <a:latin typeface="+mj-lt"/>
                          <a:ea typeface="Roboto Light" panose="02000000000000000000" pitchFamily="2" charset="0"/>
                          <a:cs typeface="Roboto Light" panose="02000000000000000000" pitchFamily="2" charset="0"/>
                        </a:rPr>
                        <a:t> систем на управување</a:t>
                      </a:r>
                      <a:endParaRPr lang="en-US" sz="1400" b="1" dirty="0">
                        <a:solidFill>
                          <a:schemeClr val="bg1"/>
                        </a:solidFill>
                        <a:effectLst/>
                        <a:latin typeface="+mj-lt"/>
                        <a:ea typeface="Calibri" panose="020F0502020204030204" pitchFamily="34" charset="0"/>
                      </a:endParaRPr>
                    </a:p>
                    <a:p>
                      <a:pPr algn="ctr"/>
                      <a:r>
                        <a:rPr lang="mk-MK" sz="1400" b="1" dirty="0">
                          <a:solidFill>
                            <a:schemeClr val="bg1"/>
                          </a:solidFill>
                          <a:effectLst/>
                          <a:latin typeface="+mj-lt"/>
                          <a:ea typeface="Roboto Light" panose="02000000000000000000" pitchFamily="2" charset="0"/>
                          <a:cs typeface="Roboto Light" panose="02000000000000000000" pitchFamily="2" charset="0"/>
                        </a:rPr>
                        <a:t>(членови на надзорен одбор)</a:t>
                      </a:r>
                      <a:endParaRPr lang="en-US" sz="1400" b="1" dirty="0">
                        <a:solidFill>
                          <a:schemeClr val="bg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mk-MK" sz="1600" b="1">
                          <a:solidFill>
                            <a:schemeClr val="accent2"/>
                          </a:solidFill>
                          <a:effectLst/>
                          <a:latin typeface="+mj-lt"/>
                          <a:ea typeface="Roboto Light" panose="02000000000000000000" pitchFamily="2" charset="0"/>
                          <a:cs typeface="Roboto Light" panose="02000000000000000000" pitchFamily="2" charset="0"/>
                        </a:rPr>
                        <a:t>3</a:t>
                      </a:r>
                      <a:endParaRPr lang="en-US" sz="1600" b="1">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600" b="1">
                          <a:solidFill>
                            <a:schemeClr val="accent2"/>
                          </a:solidFill>
                          <a:effectLst/>
                          <a:latin typeface="+mj-lt"/>
                          <a:ea typeface="Roboto Light" panose="02000000000000000000" pitchFamily="2" charset="0"/>
                          <a:cs typeface="Roboto Light" panose="02000000000000000000" pitchFamily="2" charset="0"/>
                        </a:rPr>
                        <a:t>9</a:t>
                      </a:r>
                      <a:endParaRPr lang="en-US" sz="1600" b="1">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600" b="1" dirty="0">
                          <a:solidFill>
                            <a:schemeClr val="accent2"/>
                          </a:solidFill>
                          <a:effectLst/>
                          <a:latin typeface="+mj-lt"/>
                          <a:ea typeface="Roboto Light" panose="02000000000000000000" pitchFamily="2" charset="0"/>
                          <a:cs typeface="Roboto Light" panose="02000000000000000000" pitchFamily="2" charset="0"/>
                        </a:rPr>
                        <a:t>4</a:t>
                      </a:r>
                      <a:endParaRPr lang="en-US" sz="16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600" b="1" dirty="0">
                          <a:solidFill>
                            <a:schemeClr val="accent2"/>
                          </a:solidFill>
                          <a:effectLst/>
                          <a:latin typeface="+mj-lt"/>
                          <a:ea typeface="Roboto Light" panose="02000000000000000000" pitchFamily="2" charset="0"/>
                          <a:cs typeface="Roboto Light" panose="02000000000000000000" pitchFamily="2" charset="0"/>
                        </a:rPr>
                        <a:t>0</a:t>
                      </a:r>
                      <a:endParaRPr lang="en-US" sz="1600" b="1" dirty="0">
                        <a:solidFill>
                          <a:schemeClr val="accent2"/>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49748"/>
                  </a:ext>
                </a:extLst>
              </a:tr>
            </a:tbl>
          </a:graphicData>
        </a:graphic>
      </p:graphicFrame>
      <p:sp>
        <p:nvSpPr>
          <p:cNvPr id="11" name="Title 10">
            <a:extLst>
              <a:ext uri="{FF2B5EF4-FFF2-40B4-BE49-F238E27FC236}">
                <a16:creationId xmlns:a16="http://schemas.microsoft.com/office/drawing/2014/main" id="{44556936-7DA1-A768-E291-18254C5DCA5F}"/>
              </a:ext>
            </a:extLst>
          </p:cNvPr>
          <p:cNvSpPr>
            <a:spLocks noGrp="1"/>
          </p:cNvSpPr>
          <p:nvPr>
            <p:ph type="title"/>
          </p:nvPr>
        </p:nvSpPr>
        <p:spPr>
          <a:xfrm>
            <a:off x="746082" y="1967405"/>
            <a:ext cx="3403308" cy="872017"/>
          </a:xfrm>
        </p:spPr>
        <p:txBody>
          <a:bodyPr>
            <a:normAutofit/>
          </a:bodyPr>
          <a:lstStyle/>
          <a:p>
            <a:r>
              <a:rPr lang="mk-MK" sz="2000" b="1" dirty="0">
                <a:solidFill>
                  <a:schemeClr val="accent2"/>
                </a:solidFill>
              </a:rPr>
              <a:t>Дел 2: Надзорен одбор</a:t>
            </a:r>
            <a:endParaRPr lang="ru-RU" sz="2400" b="1" dirty="0">
              <a:solidFill>
                <a:schemeClr val="accent2"/>
              </a:solidFill>
            </a:endParaRPr>
          </a:p>
        </p:txBody>
      </p:sp>
      <p:sp>
        <p:nvSpPr>
          <p:cNvPr id="2" name="Title 3">
            <a:extLst>
              <a:ext uri="{FF2B5EF4-FFF2-40B4-BE49-F238E27FC236}">
                <a16:creationId xmlns:a16="http://schemas.microsoft.com/office/drawing/2014/main" id="{DC956DEB-A69E-BC52-4CA1-EB5125DB43A2}"/>
              </a:ext>
            </a:extLst>
          </p:cNvPr>
          <p:cNvSpPr txBox="1">
            <a:spLocks/>
          </p:cNvSpPr>
          <p:nvPr/>
        </p:nvSpPr>
        <p:spPr>
          <a:xfrm>
            <a:off x="1087343" y="474963"/>
            <a:ext cx="11217755" cy="87201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r>
              <a:rPr lang="mk-MK" sz="2800" b="1" dirty="0">
                <a:solidFill>
                  <a:schemeClr val="accent2"/>
                </a:solidFill>
              </a:rPr>
              <a:t>УСОГЛАСЕНОСТ СО КОДЕКСОТ – ПРАКТИКИ НА УПРАВУВАЊЕ</a:t>
            </a:r>
            <a:endParaRPr lang="ru-RU" sz="2800" b="1" dirty="0">
              <a:solidFill>
                <a:schemeClr val="accent2"/>
              </a:solidFill>
            </a:endParaRPr>
          </a:p>
        </p:txBody>
      </p:sp>
    </p:spTree>
    <p:extLst>
      <p:ext uri="{BB962C8B-B14F-4D97-AF65-F5344CB8AC3E}">
        <p14:creationId xmlns:p14="http://schemas.microsoft.com/office/powerpoint/2010/main" val="367678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ADED37-21C3-4250-BD9E-659F018A7978}"/>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16</a:t>
            </a:fld>
            <a:endParaRPr lang="ru-RU" dirty="0"/>
          </a:p>
        </p:txBody>
      </p:sp>
      <p:graphicFrame>
        <p:nvGraphicFramePr>
          <p:cNvPr id="7" name="Table Placeholder 6">
            <a:extLst>
              <a:ext uri="{FF2B5EF4-FFF2-40B4-BE49-F238E27FC236}">
                <a16:creationId xmlns:a16="http://schemas.microsoft.com/office/drawing/2014/main" id="{59C411DD-E4B1-441B-AB81-A9445E90878D}"/>
              </a:ext>
            </a:extLst>
          </p:cNvPr>
          <p:cNvGraphicFramePr>
            <a:graphicFrameLocks noGrp="1"/>
          </p:cNvGraphicFramePr>
          <p:nvPr>
            <p:ph type="tbl" sz="quarter" idx="17"/>
            <p:extLst>
              <p:ext uri="{D42A27DB-BD31-4B8C-83A1-F6EECF244321}">
                <p14:modId xmlns:p14="http://schemas.microsoft.com/office/powerpoint/2010/main" val="2031329074"/>
              </p:ext>
            </p:extLst>
          </p:nvPr>
        </p:nvGraphicFramePr>
        <p:xfrm>
          <a:off x="6720502" y="3926763"/>
          <a:ext cx="4081806" cy="1387790"/>
        </p:xfrm>
        <a:graphic>
          <a:graphicData uri="http://schemas.openxmlformats.org/drawingml/2006/table">
            <a:tbl>
              <a:tblPr firstRow="1" bandRow="1">
                <a:tableStyleId>{5C22544A-7EE6-4342-B048-85BDC9FD1C3A}</a:tableStyleId>
              </a:tblPr>
              <a:tblGrid>
                <a:gridCol w="1129166">
                  <a:extLst>
                    <a:ext uri="{9D8B030D-6E8A-4147-A177-3AD203B41FA5}">
                      <a16:colId xmlns:a16="http://schemas.microsoft.com/office/drawing/2014/main" val="3413721457"/>
                    </a:ext>
                  </a:extLst>
                </a:gridCol>
                <a:gridCol w="657886">
                  <a:extLst>
                    <a:ext uri="{9D8B030D-6E8A-4147-A177-3AD203B41FA5}">
                      <a16:colId xmlns:a16="http://schemas.microsoft.com/office/drawing/2014/main" val="2742567690"/>
                    </a:ext>
                  </a:extLst>
                </a:gridCol>
                <a:gridCol w="764918">
                  <a:extLst>
                    <a:ext uri="{9D8B030D-6E8A-4147-A177-3AD203B41FA5}">
                      <a16:colId xmlns:a16="http://schemas.microsoft.com/office/drawing/2014/main" val="529259489"/>
                    </a:ext>
                  </a:extLst>
                </a:gridCol>
                <a:gridCol w="764918">
                  <a:extLst>
                    <a:ext uri="{9D8B030D-6E8A-4147-A177-3AD203B41FA5}">
                      <a16:colId xmlns:a16="http://schemas.microsoft.com/office/drawing/2014/main" val="1743817430"/>
                    </a:ext>
                  </a:extLst>
                </a:gridCol>
                <a:gridCol w="764918">
                  <a:extLst>
                    <a:ext uri="{9D8B030D-6E8A-4147-A177-3AD203B41FA5}">
                      <a16:colId xmlns:a16="http://schemas.microsoft.com/office/drawing/2014/main" val="3240243344"/>
                    </a:ext>
                  </a:extLst>
                </a:gridCol>
              </a:tblGrid>
              <a:tr h="352183">
                <a:tc gridSpan="5">
                  <a:txBody>
                    <a:bodyPr/>
                    <a:lstStyle/>
                    <a:p>
                      <a:pPr algn="ctr">
                        <a:spcBef>
                          <a:spcPts val="200"/>
                        </a:spcBef>
                      </a:pPr>
                      <a:r>
                        <a:rPr lang="mk-MK" sz="1400" b="1" kern="1200" dirty="0">
                          <a:solidFill>
                            <a:schemeClr val="lt1"/>
                          </a:solidFill>
                          <a:effectLst/>
                          <a:latin typeface="+mn-lt"/>
                          <a:ea typeface="+mn-ea"/>
                          <a:cs typeface="+mn-cs"/>
                        </a:rPr>
                        <a:t>Број на жени во друштвата со </a:t>
                      </a:r>
                      <a:r>
                        <a:rPr lang="mk-MK" sz="1400" b="1" kern="1200" dirty="0" err="1">
                          <a:solidFill>
                            <a:schemeClr val="lt1"/>
                          </a:solidFill>
                          <a:effectLst/>
                          <a:latin typeface="+mn-lt"/>
                          <a:ea typeface="+mn-ea"/>
                          <a:cs typeface="+mn-cs"/>
                        </a:rPr>
                        <a:t>двостепен</a:t>
                      </a:r>
                      <a:r>
                        <a:rPr lang="mk-MK" sz="1400" b="1" kern="1200" dirty="0">
                          <a:solidFill>
                            <a:schemeClr val="lt1"/>
                          </a:solidFill>
                          <a:effectLst/>
                          <a:latin typeface="+mn-lt"/>
                          <a:ea typeface="+mn-ea"/>
                          <a:cs typeface="+mn-cs"/>
                        </a:rPr>
                        <a:t> систем на управување</a:t>
                      </a:r>
                      <a:endParaRPr lang="mk-MK" sz="1400" b="1" dirty="0">
                        <a:solidFill>
                          <a:srgbClr val="FFFFFF"/>
                        </a:solidFill>
                        <a:effectLst/>
                        <a:latin typeface="+mj-lt"/>
                        <a:ea typeface="Roboto Light" panose="02000000000000000000" pitchFamily="2" charset="0"/>
                        <a:cs typeface="Roboto Light" panose="02000000000000000000" pitchFamily="2"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dirty="0">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96388793"/>
                  </a:ext>
                </a:extLst>
              </a:tr>
              <a:tr h="179424">
                <a:tc>
                  <a:txBody>
                    <a:bodyPr/>
                    <a:lstStyle/>
                    <a:p>
                      <a:pPr algn="ctr"/>
                      <a:endParaRPr lang="en-US" sz="1200" dirty="0">
                        <a:solidFill>
                          <a:schemeClr val="bg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r>
                        <a:rPr lang="mk-MK" sz="1200" b="1" dirty="0">
                          <a:solidFill>
                            <a:schemeClr val="tx1"/>
                          </a:solidFill>
                          <a:effectLst/>
                          <a:latin typeface="+mj-lt"/>
                          <a:ea typeface="Roboto Light" panose="02000000000000000000" pitchFamily="2" charset="0"/>
                          <a:cs typeface="Roboto Light" panose="02000000000000000000" pitchFamily="2" charset="0"/>
                        </a:rPr>
                        <a:t>0 жени</a:t>
                      </a:r>
                      <a:endParaRPr lang="en-US" sz="1200" dirty="0">
                        <a:solidFill>
                          <a:schemeClr val="tx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200" b="1" dirty="0">
                          <a:solidFill>
                            <a:schemeClr val="tx1"/>
                          </a:solidFill>
                          <a:effectLst/>
                          <a:latin typeface="+mj-lt"/>
                          <a:ea typeface="Roboto Light" panose="02000000000000000000" pitchFamily="2" charset="0"/>
                          <a:cs typeface="Roboto Light" panose="02000000000000000000" pitchFamily="2" charset="0"/>
                        </a:rPr>
                        <a:t>1 жена</a:t>
                      </a:r>
                      <a:endParaRPr lang="en-US" sz="1200" dirty="0">
                        <a:solidFill>
                          <a:schemeClr val="tx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200" b="1" dirty="0">
                          <a:solidFill>
                            <a:schemeClr val="tx1"/>
                          </a:solidFill>
                          <a:effectLst/>
                          <a:latin typeface="+mj-lt"/>
                          <a:ea typeface="Roboto Light" panose="02000000000000000000" pitchFamily="2" charset="0"/>
                          <a:cs typeface="Roboto Light" panose="02000000000000000000" pitchFamily="2" charset="0"/>
                        </a:rPr>
                        <a:t>2 жени</a:t>
                      </a:r>
                      <a:endParaRPr lang="en-US" sz="1200" dirty="0">
                        <a:solidFill>
                          <a:schemeClr val="tx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200" b="1" dirty="0">
                          <a:solidFill>
                            <a:schemeClr val="tx1"/>
                          </a:solidFill>
                          <a:effectLst/>
                          <a:latin typeface="+mj-lt"/>
                          <a:ea typeface="Roboto Light" panose="02000000000000000000" pitchFamily="2" charset="0"/>
                          <a:cs typeface="Roboto Light" panose="02000000000000000000" pitchFamily="2" charset="0"/>
                        </a:rPr>
                        <a:t>3 жени</a:t>
                      </a:r>
                      <a:endParaRPr lang="en-US" sz="1200" dirty="0">
                        <a:solidFill>
                          <a:schemeClr val="tx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2220844750"/>
                  </a:ext>
                </a:extLst>
              </a:tr>
              <a:tr h="294594">
                <a:tc>
                  <a:txBody>
                    <a:bodyPr/>
                    <a:lstStyle/>
                    <a:p>
                      <a:pPr algn="ctr"/>
                      <a:r>
                        <a:rPr lang="mk-MK" sz="1200" b="1" dirty="0">
                          <a:solidFill>
                            <a:schemeClr val="bg1"/>
                          </a:solidFill>
                          <a:effectLst/>
                          <a:latin typeface="+mj-lt"/>
                          <a:ea typeface="Roboto Light" panose="02000000000000000000" pitchFamily="2" charset="0"/>
                          <a:cs typeface="Roboto Light" panose="02000000000000000000" pitchFamily="2" charset="0"/>
                        </a:rPr>
                        <a:t>Надзорен Одбор</a:t>
                      </a:r>
                      <a:endParaRPr lang="en-US" sz="1200" b="1" dirty="0">
                        <a:solidFill>
                          <a:schemeClr val="bg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r>
                        <a:rPr lang="mk-MK" sz="1200" b="1" dirty="0">
                          <a:solidFill>
                            <a:schemeClr val="accent1"/>
                          </a:solidFill>
                          <a:effectLst/>
                          <a:latin typeface="+mj-lt"/>
                          <a:ea typeface="Roboto Light" panose="02000000000000000000" pitchFamily="2" charset="0"/>
                          <a:cs typeface="Roboto Light" panose="02000000000000000000" pitchFamily="2" charset="0"/>
                        </a:rPr>
                        <a:t>3</a:t>
                      </a:r>
                      <a:endParaRPr lang="en-US" sz="12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200" b="1" dirty="0">
                          <a:solidFill>
                            <a:schemeClr val="accent1"/>
                          </a:solidFill>
                          <a:effectLst/>
                          <a:latin typeface="+mj-lt"/>
                          <a:ea typeface="Roboto Light" panose="02000000000000000000" pitchFamily="2" charset="0"/>
                          <a:cs typeface="Roboto Light" panose="02000000000000000000" pitchFamily="2" charset="0"/>
                        </a:rPr>
                        <a:t>9</a:t>
                      </a:r>
                      <a:endParaRPr lang="en-US" sz="12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200" b="1">
                          <a:solidFill>
                            <a:schemeClr val="accent1"/>
                          </a:solidFill>
                          <a:effectLst/>
                          <a:latin typeface="+mj-lt"/>
                          <a:ea typeface="Roboto Light" panose="02000000000000000000" pitchFamily="2" charset="0"/>
                          <a:cs typeface="Roboto Light" panose="02000000000000000000" pitchFamily="2" charset="0"/>
                        </a:rPr>
                        <a:t>2</a:t>
                      </a:r>
                      <a:endParaRPr lang="en-US" sz="1200" b="1">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200" b="1">
                          <a:solidFill>
                            <a:schemeClr val="accent1"/>
                          </a:solidFill>
                          <a:effectLst/>
                          <a:latin typeface="+mj-lt"/>
                          <a:ea typeface="Roboto Light" panose="02000000000000000000" pitchFamily="2" charset="0"/>
                          <a:cs typeface="Roboto Light" panose="02000000000000000000" pitchFamily="2" charset="0"/>
                        </a:rPr>
                        <a:t>2</a:t>
                      </a:r>
                      <a:endParaRPr lang="en-US" sz="1200" b="1">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132613008"/>
                  </a:ext>
                </a:extLst>
              </a:tr>
              <a:tr h="412430">
                <a:tc>
                  <a:txBody>
                    <a:bodyPr/>
                    <a:lstStyle/>
                    <a:p>
                      <a:pPr algn="ctr"/>
                      <a:r>
                        <a:rPr lang="mk-MK" sz="1200" b="1" dirty="0">
                          <a:solidFill>
                            <a:schemeClr val="bg1"/>
                          </a:solidFill>
                          <a:effectLst/>
                          <a:latin typeface="+mj-lt"/>
                          <a:ea typeface="Roboto Light" panose="02000000000000000000" pitchFamily="2" charset="0"/>
                          <a:cs typeface="Roboto Light" panose="02000000000000000000" pitchFamily="2" charset="0"/>
                        </a:rPr>
                        <a:t>Управен одбор</a:t>
                      </a:r>
                      <a:endParaRPr lang="en-US" sz="1200" b="1" dirty="0">
                        <a:solidFill>
                          <a:schemeClr val="bg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mk-MK" sz="1200" b="1" dirty="0">
                          <a:solidFill>
                            <a:schemeClr val="accent1"/>
                          </a:solidFill>
                          <a:effectLst/>
                          <a:latin typeface="+mj-lt"/>
                          <a:ea typeface="Roboto Light" panose="02000000000000000000" pitchFamily="2" charset="0"/>
                          <a:cs typeface="Roboto Light" panose="02000000000000000000" pitchFamily="2" charset="0"/>
                        </a:rPr>
                        <a:t>3</a:t>
                      </a:r>
                      <a:endParaRPr lang="en-US" sz="12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200" b="1" dirty="0">
                          <a:solidFill>
                            <a:schemeClr val="accent1"/>
                          </a:solidFill>
                          <a:effectLst/>
                          <a:latin typeface="+mj-lt"/>
                          <a:ea typeface="Roboto Light" panose="02000000000000000000" pitchFamily="2" charset="0"/>
                          <a:cs typeface="Roboto Light" panose="02000000000000000000" pitchFamily="2" charset="0"/>
                        </a:rPr>
                        <a:t>10</a:t>
                      </a:r>
                      <a:endParaRPr lang="en-US" sz="12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200" b="1" dirty="0">
                          <a:solidFill>
                            <a:schemeClr val="accent1"/>
                          </a:solidFill>
                          <a:effectLst/>
                          <a:latin typeface="+mj-lt"/>
                          <a:ea typeface="Roboto Light" panose="02000000000000000000" pitchFamily="2" charset="0"/>
                          <a:cs typeface="Roboto Light" panose="02000000000000000000" pitchFamily="2" charset="0"/>
                        </a:rPr>
                        <a:t>3</a:t>
                      </a:r>
                      <a:endParaRPr lang="en-US" sz="12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200" b="1" dirty="0">
                          <a:solidFill>
                            <a:schemeClr val="accent1"/>
                          </a:solidFill>
                          <a:effectLst/>
                          <a:latin typeface="+mj-lt"/>
                          <a:ea typeface="Roboto Light" panose="02000000000000000000" pitchFamily="2" charset="0"/>
                          <a:cs typeface="Roboto Light" panose="02000000000000000000" pitchFamily="2" charset="0"/>
                        </a:rPr>
                        <a:t>0</a:t>
                      </a:r>
                      <a:endParaRPr lang="en-US" sz="1200" b="1" dirty="0">
                        <a:solidFill>
                          <a:schemeClr val="accent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49748"/>
                  </a:ext>
                </a:extLst>
              </a:tr>
            </a:tbl>
          </a:graphicData>
        </a:graphic>
      </p:graphicFrame>
      <p:sp>
        <p:nvSpPr>
          <p:cNvPr id="11" name="Title 10">
            <a:extLst>
              <a:ext uri="{FF2B5EF4-FFF2-40B4-BE49-F238E27FC236}">
                <a16:creationId xmlns:a16="http://schemas.microsoft.com/office/drawing/2014/main" id="{44556936-7DA1-A768-E291-18254C5DCA5F}"/>
              </a:ext>
            </a:extLst>
          </p:cNvPr>
          <p:cNvSpPr>
            <a:spLocks noGrp="1"/>
          </p:cNvSpPr>
          <p:nvPr>
            <p:ph type="title"/>
          </p:nvPr>
        </p:nvSpPr>
        <p:spPr>
          <a:xfrm>
            <a:off x="911545" y="1967405"/>
            <a:ext cx="3403308" cy="872017"/>
          </a:xfrm>
        </p:spPr>
        <p:txBody>
          <a:bodyPr>
            <a:normAutofit/>
          </a:bodyPr>
          <a:lstStyle/>
          <a:p>
            <a:r>
              <a:rPr lang="mk-MK" sz="2000" b="1" dirty="0">
                <a:solidFill>
                  <a:schemeClr val="accent2"/>
                </a:solidFill>
              </a:rPr>
              <a:t>Дел 2: Надзорен одбор</a:t>
            </a:r>
            <a:endParaRPr lang="ru-RU" sz="2400" b="1" dirty="0">
              <a:solidFill>
                <a:schemeClr val="accent2"/>
              </a:solidFill>
            </a:endParaRPr>
          </a:p>
        </p:txBody>
      </p:sp>
      <p:sp>
        <p:nvSpPr>
          <p:cNvPr id="2" name="Title 3">
            <a:extLst>
              <a:ext uri="{FF2B5EF4-FFF2-40B4-BE49-F238E27FC236}">
                <a16:creationId xmlns:a16="http://schemas.microsoft.com/office/drawing/2014/main" id="{DC956DEB-A69E-BC52-4CA1-EB5125DB43A2}"/>
              </a:ext>
            </a:extLst>
          </p:cNvPr>
          <p:cNvSpPr txBox="1">
            <a:spLocks/>
          </p:cNvSpPr>
          <p:nvPr/>
        </p:nvSpPr>
        <p:spPr>
          <a:xfrm>
            <a:off x="1087343" y="474963"/>
            <a:ext cx="11217755" cy="87201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r>
              <a:rPr lang="mk-MK" sz="2800" b="1" dirty="0">
                <a:solidFill>
                  <a:schemeClr val="accent2"/>
                </a:solidFill>
              </a:rPr>
              <a:t>УСОГЛАСЕНОСТ СО КОДЕКСОТ – ПРАКТИКИ НА УПРАВУВАЊЕ</a:t>
            </a:r>
            <a:endParaRPr lang="ru-RU" sz="2800" b="1" dirty="0">
              <a:solidFill>
                <a:schemeClr val="accent2"/>
              </a:solidFill>
            </a:endParaRPr>
          </a:p>
        </p:txBody>
      </p:sp>
      <p:graphicFrame>
        <p:nvGraphicFramePr>
          <p:cNvPr id="6" name="Table Placeholder 6">
            <a:extLst>
              <a:ext uri="{FF2B5EF4-FFF2-40B4-BE49-F238E27FC236}">
                <a16:creationId xmlns:a16="http://schemas.microsoft.com/office/drawing/2014/main" id="{6EAD0F39-E28F-0F89-7AFE-7021F76D9D47}"/>
              </a:ext>
            </a:extLst>
          </p:cNvPr>
          <p:cNvGraphicFramePr>
            <a:graphicFrameLocks/>
          </p:cNvGraphicFramePr>
          <p:nvPr>
            <p:extLst>
              <p:ext uri="{D42A27DB-BD31-4B8C-83A1-F6EECF244321}">
                <p14:modId xmlns:p14="http://schemas.microsoft.com/office/powerpoint/2010/main" val="2754324418"/>
              </p:ext>
            </p:extLst>
          </p:nvPr>
        </p:nvGraphicFramePr>
        <p:xfrm>
          <a:off x="6720502" y="2131730"/>
          <a:ext cx="3835968" cy="1407425"/>
        </p:xfrm>
        <a:graphic>
          <a:graphicData uri="http://schemas.openxmlformats.org/drawingml/2006/table">
            <a:tbl>
              <a:tblPr firstRow="1" bandRow="1">
                <a:tableStyleId>{5C22544A-7EE6-4342-B048-85BDC9FD1C3A}</a:tableStyleId>
              </a:tblPr>
              <a:tblGrid>
                <a:gridCol w="1061158">
                  <a:extLst>
                    <a:ext uri="{9D8B030D-6E8A-4147-A177-3AD203B41FA5}">
                      <a16:colId xmlns:a16="http://schemas.microsoft.com/office/drawing/2014/main" val="3413721457"/>
                    </a:ext>
                  </a:extLst>
                </a:gridCol>
                <a:gridCol w="618263">
                  <a:extLst>
                    <a:ext uri="{9D8B030D-6E8A-4147-A177-3AD203B41FA5}">
                      <a16:colId xmlns:a16="http://schemas.microsoft.com/office/drawing/2014/main" val="2742567690"/>
                    </a:ext>
                  </a:extLst>
                </a:gridCol>
                <a:gridCol w="718849">
                  <a:extLst>
                    <a:ext uri="{9D8B030D-6E8A-4147-A177-3AD203B41FA5}">
                      <a16:colId xmlns:a16="http://schemas.microsoft.com/office/drawing/2014/main" val="529259489"/>
                    </a:ext>
                  </a:extLst>
                </a:gridCol>
                <a:gridCol w="718849">
                  <a:extLst>
                    <a:ext uri="{9D8B030D-6E8A-4147-A177-3AD203B41FA5}">
                      <a16:colId xmlns:a16="http://schemas.microsoft.com/office/drawing/2014/main" val="1743817430"/>
                    </a:ext>
                  </a:extLst>
                </a:gridCol>
                <a:gridCol w="718849">
                  <a:extLst>
                    <a:ext uri="{9D8B030D-6E8A-4147-A177-3AD203B41FA5}">
                      <a16:colId xmlns:a16="http://schemas.microsoft.com/office/drawing/2014/main" val="3240243344"/>
                    </a:ext>
                  </a:extLst>
                </a:gridCol>
              </a:tblGrid>
              <a:tr h="432656">
                <a:tc gridSpan="5">
                  <a:txBody>
                    <a:bodyPr/>
                    <a:lstStyle/>
                    <a:p>
                      <a:pPr algn="ctr">
                        <a:spcBef>
                          <a:spcPts val="200"/>
                        </a:spcBef>
                      </a:pPr>
                      <a:r>
                        <a:rPr lang="mk-MK" sz="1400" b="1" kern="1200" dirty="0">
                          <a:solidFill>
                            <a:schemeClr val="lt1"/>
                          </a:solidFill>
                          <a:effectLst/>
                          <a:latin typeface="+mn-lt"/>
                          <a:ea typeface="+mn-ea"/>
                          <a:cs typeface="+mn-cs"/>
                        </a:rPr>
                        <a:t>Број на жени во друштвата со </a:t>
                      </a:r>
                      <a:r>
                        <a:rPr lang="mk-MK" sz="1400" b="1" kern="1200" dirty="0" err="1">
                          <a:solidFill>
                            <a:schemeClr val="lt1"/>
                          </a:solidFill>
                          <a:effectLst/>
                          <a:latin typeface="+mn-lt"/>
                          <a:ea typeface="+mn-ea"/>
                          <a:cs typeface="+mn-cs"/>
                        </a:rPr>
                        <a:t>едностепен</a:t>
                      </a:r>
                      <a:r>
                        <a:rPr lang="mk-MK" sz="1400" b="1" kern="1200" dirty="0">
                          <a:solidFill>
                            <a:schemeClr val="lt1"/>
                          </a:solidFill>
                          <a:effectLst/>
                          <a:latin typeface="+mn-lt"/>
                          <a:ea typeface="+mn-ea"/>
                          <a:cs typeface="+mn-cs"/>
                        </a:rPr>
                        <a:t> систем на управување</a:t>
                      </a:r>
                      <a:endParaRPr lang="mk-MK" sz="1400" b="1" dirty="0">
                        <a:solidFill>
                          <a:srgbClr val="FFFFFF"/>
                        </a:solidFill>
                        <a:effectLst/>
                        <a:latin typeface="+mj-lt"/>
                        <a:ea typeface="Roboto Light" panose="02000000000000000000" pitchFamily="2" charset="0"/>
                        <a:cs typeface="Roboto Light" panose="02000000000000000000" pitchFamily="2"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spcBef>
                          <a:spcPts val="200"/>
                        </a:spcBef>
                      </a:pPr>
                      <a:r>
                        <a:rPr lang="mk-MK" sz="1100" b="1" dirty="0">
                          <a:solidFill>
                            <a:srgbClr val="FFFFFF"/>
                          </a:solidFill>
                          <a:effectLst/>
                          <a:latin typeface="Roboto Light" panose="02000000000000000000" pitchFamily="2" charset="0"/>
                          <a:ea typeface="Roboto Light" panose="02000000000000000000" pitchFamily="2" charset="0"/>
                          <a:cs typeface="Roboto Light" panose="02000000000000000000" pitchFamily="2" charset="0"/>
                        </a:rPr>
                        <a:t>Приказ 5: Процент на усогласеност на друштвата по категории </a:t>
                      </a:r>
                      <a:endParaRPr lang="en-US" sz="1100" b="1"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96388793"/>
                  </a:ext>
                </a:extLst>
              </a:tr>
              <a:tr h="190688">
                <a:tc>
                  <a:txBody>
                    <a:bodyPr/>
                    <a:lstStyle/>
                    <a:p>
                      <a:pPr algn="ctr"/>
                      <a:endParaRPr lang="en-US" sz="1200" dirty="0">
                        <a:solidFill>
                          <a:schemeClr val="bg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r>
                        <a:rPr lang="mk-MK" sz="1200" b="1" dirty="0">
                          <a:solidFill>
                            <a:schemeClr val="tx1"/>
                          </a:solidFill>
                          <a:effectLst/>
                          <a:latin typeface="+mj-lt"/>
                          <a:ea typeface="Roboto Light" panose="02000000000000000000" pitchFamily="2" charset="0"/>
                          <a:cs typeface="Roboto Light" panose="02000000000000000000" pitchFamily="2" charset="0"/>
                        </a:rPr>
                        <a:t>0 жени</a:t>
                      </a:r>
                      <a:endParaRPr lang="en-US" sz="1200" dirty="0">
                        <a:solidFill>
                          <a:schemeClr val="tx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200" b="1" dirty="0">
                          <a:solidFill>
                            <a:schemeClr val="tx1"/>
                          </a:solidFill>
                          <a:effectLst/>
                          <a:latin typeface="+mj-lt"/>
                          <a:ea typeface="Roboto Light" panose="02000000000000000000" pitchFamily="2" charset="0"/>
                          <a:cs typeface="Roboto Light" panose="02000000000000000000" pitchFamily="2" charset="0"/>
                        </a:rPr>
                        <a:t>1 жена</a:t>
                      </a:r>
                      <a:endParaRPr lang="en-US" sz="1200" dirty="0">
                        <a:solidFill>
                          <a:schemeClr val="tx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200" b="1" dirty="0">
                          <a:solidFill>
                            <a:schemeClr val="tx1"/>
                          </a:solidFill>
                          <a:effectLst/>
                          <a:latin typeface="+mj-lt"/>
                          <a:ea typeface="Roboto Light" panose="02000000000000000000" pitchFamily="2" charset="0"/>
                          <a:cs typeface="Roboto Light" panose="02000000000000000000" pitchFamily="2" charset="0"/>
                        </a:rPr>
                        <a:t>2 жени</a:t>
                      </a:r>
                      <a:endParaRPr lang="en-US" sz="1200" dirty="0">
                        <a:solidFill>
                          <a:schemeClr val="tx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200" b="1" dirty="0">
                          <a:solidFill>
                            <a:schemeClr val="tx1"/>
                          </a:solidFill>
                          <a:effectLst/>
                          <a:latin typeface="+mj-lt"/>
                          <a:ea typeface="Roboto Light" panose="02000000000000000000" pitchFamily="2" charset="0"/>
                          <a:cs typeface="Roboto Light" panose="02000000000000000000" pitchFamily="2" charset="0"/>
                        </a:rPr>
                        <a:t>3 жени</a:t>
                      </a:r>
                      <a:endParaRPr lang="en-US" sz="1200" dirty="0">
                        <a:solidFill>
                          <a:schemeClr val="tx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2220844750"/>
                  </a:ext>
                </a:extLst>
              </a:tr>
              <a:tr h="346125">
                <a:tc>
                  <a:txBody>
                    <a:bodyPr/>
                    <a:lstStyle/>
                    <a:p>
                      <a:pPr algn="ctr"/>
                      <a:r>
                        <a:rPr lang="mk-MK" sz="1200" b="1" dirty="0" err="1">
                          <a:solidFill>
                            <a:schemeClr val="bg1"/>
                          </a:solidFill>
                          <a:effectLst/>
                          <a:latin typeface="+mj-lt"/>
                          <a:ea typeface="Roboto Light" panose="02000000000000000000" pitchFamily="2" charset="0"/>
                          <a:cs typeface="Roboto Light" panose="02000000000000000000" pitchFamily="2" charset="0"/>
                        </a:rPr>
                        <a:t>Неизвршни</a:t>
                      </a:r>
                      <a:r>
                        <a:rPr lang="mk-MK" sz="1200" b="1" dirty="0">
                          <a:solidFill>
                            <a:schemeClr val="bg1"/>
                          </a:solidFill>
                          <a:effectLst/>
                          <a:latin typeface="+mj-lt"/>
                          <a:ea typeface="Roboto Light" panose="02000000000000000000" pitchFamily="2" charset="0"/>
                          <a:cs typeface="Roboto Light" panose="02000000000000000000" pitchFamily="2" charset="0"/>
                        </a:rPr>
                        <a:t> членови</a:t>
                      </a:r>
                      <a:endParaRPr lang="en-US" sz="1200" b="1" dirty="0">
                        <a:solidFill>
                          <a:schemeClr val="bg1"/>
                        </a:solidFill>
                        <a:effectLst/>
                        <a:latin typeface="+mj-lt"/>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r>
                        <a:rPr lang="mk-MK" sz="1000" b="1">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rPr>
                        <a:t>3</a:t>
                      </a:r>
                      <a:endParaRPr lang="en-US" sz="1100" b="1">
                        <a:solidFill>
                          <a:schemeClr val="accent1"/>
                        </a:solidFill>
                        <a:effectLst/>
                        <a:latin typeface="Calibri" panose="020F0502020204030204" pitchFamily="34" charset="0"/>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000" b="1">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rPr>
                        <a:t>5</a:t>
                      </a:r>
                      <a:endParaRPr lang="en-US" sz="1100" b="1">
                        <a:solidFill>
                          <a:schemeClr val="accent1"/>
                        </a:solidFill>
                        <a:effectLst/>
                        <a:latin typeface="Calibri" panose="020F0502020204030204" pitchFamily="34" charset="0"/>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000" b="1">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rPr>
                        <a:t>1</a:t>
                      </a:r>
                      <a:endParaRPr lang="en-US" sz="1100" b="1">
                        <a:solidFill>
                          <a:schemeClr val="accent1"/>
                        </a:solidFill>
                        <a:effectLst/>
                        <a:latin typeface="Calibri" panose="020F0502020204030204" pitchFamily="34" charset="0"/>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r>
                        <a:rPr lang="mk-MK" sz="1000" b="1">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rPr>
                        <a:t>2</a:t>
                      </a:r>
                      <a:endParaRPr lang="en-US" sz="1100" b="1">
                        <a:solidFill>
                          <a:schemeClr val="accent1"/>
                        </a:solidFill>
                        <a:effectLst/>
                        <a:latin typeface="Calibri" panose="020F0502020204030204" pitchFamily="34" charset="0"/>
                        <a:ea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132613008"/>
                  </a:ext>
                </a:extLst>
              </a:tr>
              <a:tr h="418321">
                <a:tc>
                  <a:txBody>
                    <a:bodyPr/>
                    <a:lstStyle/>
                    <a:p>
                      <a:pPr algn="ctr"/>
                      <a:r>
                        <a:rPr lang="mk-MK" sz="1200" b="1" dirty="0">
                          <a:solidFill>
                            <a:schemeClr val="bg1"/>
                          </a:solidFill>
                          <a:effectLst/>
                          <a:latin typeface="+mj-lt"/>
                          <a:ea typeface="Roboto Light" panose="02000000000000000000" pitchFamily="2" charset="0"/>
                          <a:cs typeface="Roboto Light" panose="02000000000000000000" pitchFamily="2" charset="0"/>
                        </a:rPr>
                        <a:t>Извршни членови</a:t>
                      </a:r>
                      <a:endParaRPr lang="en-US" sz="1200" b="1" dirty="0">
                        <a:solidFill>
                          <a:schemeClr val="bg1"/>
                        </a:solidFill>
                        <a:effectLst/>
                        <a:latin typeface="+mj-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mk-MK" sz="1000" b="1">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rPr>
                        <a:t>8</a:t>
                      </a:r>
                      <a:endParaRPr lang="en-US" sz="1100" b="1">
                        <a:solidFill>
                          <a:schemeClr val="accent1"/>
                        </a:solidFill>
                        <a:effectLst/>
                        <a:latin typeface="Calibri" panose="020F050202020403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000" b="1">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rPr>
                        <a:t>3</a:t>
                      </a:r>
                      <a:endParaRPr lang="en-US" sz="1100" b="1">
                        <a:solidFill>
                          <a:schemeClr val="accent1"/>
                        </a:solidFill>
                        <a:effectLst/>
                        <a:latin typeface="Calibri" panose="020F050202020403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000" b="1">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rPr>
                        <a:t>0</a:t>
                      </a:r>
                      <a:endParaRPr lang="en-US" sz="1100" b="1">
                        <a:solidFill>
                          <a:schemeClr val="accent1"/>
                        </a:solidFill>
                        <a:effectLst/>
                        <a:latin typeface="Calibri" panose="020F050202020403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k-MK" sz="1000" b="1" dirty="0">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rPr>
                        <a:t>0</a:t>
                      </a:r>
                      <a:endParaRPr lang="en-US" sz="1100" b="1" dirty="0">
                        <a:solidFill>
                          <a:schemeClr val="accent1"/>
                        </a:solidFill>
                        <a:effectLst/>
                        <a:latin typeface="Calibri" panose="020F050202020403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49748"/>
                  </a:ext>
                </a:extLst>
              </a:tr>
            </a:tbl>
          </a:graphicData>
        </a:graphic>
      </p:graphicFrame>
      <p:graphicFrame>
        <p:nvGraphicFramePr>
          <p:cNvPr id="14" name="Chart 13">
            <a:extLst>
              <a:ext uri="{FF2B5EF4-FFF2-40B4-BE49-F238E27FC236}">
                <a16:creationId xmlns:a16="http://schemas.microsoft.com/office/drawing/2014/main" id="{A5CC3A74-B548-06BF-BF16-274DBEBFB526}"/>
              </a:ext>
            </a:extLst>
          </p:cNvPr>
          <p:cNvGraphicFramePr>
            <a:graphicFrameLocks/>
          </p:cNvGraphicFramePr>
          <p:nvPr>
            <p:extLst>
              <p:ext uri="{D42A27DB-BD31-4B8C-83A1-F6EECF244321}">
                <p14:modId xmlns:p14="http://schemas.microsoft.com/office/powerpoint/2010/main" val="2672920454"/>
              </p:ext>
            </p:extLst>
          </p:nvPr>
        </p:nvGraphicFramePr>
        <p:xfrm>
          <a:off x="1087343" y="3084367"/>
          <a:ext cx="5174120" cy="31858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5784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ADED37-21C3-4250-BD9E-659F018A7978}"/>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17</a:t>
            </a:fld>
            <a:endParaRPr lang="ru-RU" dirty="0"/>
          </a:p>
        </p:txBody>
      </p:sp>
      <p:sp>
        <p:nvSpPr>
          <p:cNvPr id="11" name="Title 10">
            <a:extLst>
              <a:ext uri="{FF2B5EF4-FFF2-40B4-BE49-F238E27FC236}">
                <a16:creationId xmlns:a16="http://schemas.microsoft.com/office/drawing/2014/main" id="{44556936-7DA1-A768-E291-18254C5DCA5F}"/>
              </a:ext>
            </a:extLst>
          </p:cNvPr>
          <p:cNvSpPr>
            <a:spLocks noGrp="1"/>
          </p:cNvSpPr>
          <p:nvPr>
            <p:ph type="title"/>
          </p:nvPr>
        </p:nvSpPr>
        <p:spPr>
          <a:xfrm>
            <a:off x="746082" y="1967405"/>
            <a:ext cx="3403308" cy="872017"/>
          </a:xfrm>
        </p:spPr>
        <p:txBody>
          <a:bodyPr>
            <a:normAutofit/>
          </a:bodyPr>
          <a:lstStyle/>
          <a:p>
            <a:r>
              <a:rPr lang="mk-MK" sz="2000" b="1" dirty="0">
                <a:solidFill>
                  <a:schemeClr val="accent2"/>
                </a:solidFill>
              </a:rPr>
              <a:t>Дел 2: Надзорен одбор</a:t>
            </a:r>
            <a:endParaRPr lang="ru-RU" sz="2400" b="1" dirty="0">
              <a:solidFill>
                <a:schemeClr val="accent2"/>
              </a:solidFill>
            </a:endParaRPr>
          </a:p>
        </p:txBody>
      </p:sp>
      <p:sp>
        <p:nvSpPr>
          <p:cNvPr id="2" name="Title 3">
            <a:extLst>
              <a:ext uri="{FF2B5EF4-FFF2-40B4-BE49-F238E27FC236}">
                <a16:creationId xmlns:a16="http://schemas.microsoft.com/office/drawing/2014/main" id="{DC956DEB-A69E-BC52-4CA1-EB5125DB43A2}"/>
              </a:ext>
            </a:extLst>
          </p:cNvPr>
          <p:cNvSpPr txBox="1">
            <a:spLocks/>
          </p:cNvSpPr>
          <p:nvPr/>
        </p:nvSpPr>
        <p:spPr>
          <a:xfrm>
            <a:off x="1087343" y="474963"/>
            <a:ext cx="11217755" cy="87201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r>
              <a:rPr lang="mk-MK" sz="2800" b="1" dirty="0">
                <a:solidFill>
                  <a:schemeClr val="accent2"/>
                </a:solidFill>
              </a:rPr>
              <a:t>УСОГЛАСЕНОСТ СО КОДЕКСОТ – ПРАКТИКИ НА УПРАВУВАЊЕ</a:t>
            </a:r>
            <a:endParaRPr lang="ru-RU" sz="2800" b="1" dirty="0">
              <a:solidFill>
                <a:schemeClr val="accent2"/>
              </a:solidFill>
            </a:endParaRPr>
          </a:p>
        </p:txBody>
      </p:sp>
      <p:graphicFrame>
        <p:nvGraphicFramePr>
          <p:cNvPr id="8" name="Chart 7">
            <a:extLst>
              <a:ext uri="{FF2B5EF4-FFF2-40B4-BE49-F238E27FC236}">
                <a16:creationId xmlns:a16="http://schemas.microsoft.com/office/drawing/2014/main" id="{B965CE86-43ED-F6FF-4116-A37B125D4D74}"/>
              </a:ext>
            </a:extLst>
          </p:cNvPr>
          <p:cNvGraphicFramePr>
            <a:graphicFrameLocks/>
          </p:cNvGraphicFramePr>
          <p:nvPr/>
        </p:nvGraphicFramePr>
        <p:xfrm>
          <a:off x="1905811" y="3203026"/>
          <a:ext cx="4487158" cy="28275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DC5ACF13-D866-9964-20E4-F725478FD4B0}"/>
              </a:ext>
            </a:extLst>
          </p:cNvPr>
          <p:cNvGraphicFramePr>
            <a:graphicFrameLocks/>
          </p:cNvGraphicFramePr>
          <p:nvPr/>
        </p:nvGraphicFramePr>
        <p:xfrm>
          <a:off x="6696220" y="3090314"/>
          <a:ext cx="4751109" cy="31687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8793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p:txBody>
          <a:bodyPr/>
          <a:lstStyle/>
          <a:p>
            <a:r>
              <a:rPr lang="mk-MK" dirty="0"/>
              <a:t>ЗАКЛУЧОЦИ</a:t>
            </a:r>
            <a:endParaRPr lang="ru-RU" dirty="0"/>
          </a:p>
        </p:txBody>
      </p:sp>
      <p:sp>
        <p:nvSpPr>
          <p:cNvPr id="6" name="Footer Placeholder 5">
            <a:extLst>
              <a:ext uri="{FF2B5EF4-FFF2-40B4-BE49-F238E27FC236}">
                <a16:creationId xmlns:a16="http://schemas.microsoft.com/office/drawing/2014/main" id="{983F41B9-CDD2-4DAB-9FE1-AA9A8E082060}"/>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18</a:t>
            </a:fld>
            <a:endParaRPr lang="ru-RU" dirty="0"/>
          </a:p>
        </p:txBody>
      </p:sp>
      <p:sp>
        <p:nvSpPr>
          <p:cNvPr id="4" name="Text Placeholder 3">
            <a:extLst>
              <a:ext uri="{FF2B5EF4-FFF2-40B4-BE49-F238E27FC236}">
                <a16:creationId xmlns:a16="http://schemas.microsoft.com/office/drawing/2014/main" id="{2B46C56E-82FC-4B02-954F-3AFACF2E8CBA}"/>
              </a:ext>
            </a:extLst>
          </p:cNvPr>
          <p:cNvSpPr>
            <a:spLocks noGrp="1"/>
          </p:cNvSpPr>
          <p:nvPr>
            <p:ph type="body" sz="quarter" idx="14"/>
          </p:nvPr>
        </p:nvSpPr>
        <p:spPr>
          <a:xfrm>
            <a:off x="7022561" y="2165485"/>
            <a:ext cx="4548187" cy="2916952"/>
          </a:xfrm>
        </p:spPr>
        <p:txBody>
          <a:bodyPr>
            <a:normAutofit/>
          </a:bodyPr>
          <a:lstStyle/>
          <a:p>
            <a:pPr marL="0" indent="0">
              <a:buNone/>
            </a:pPr>
            <a:endParaRPr lang="ru-RU" sz="2000" dirty="0">
              <a:solidFill>
                <a:schemeClr val="accent2"/>
              </a:solidFill>
            </a:endParaRPr>
          </a:p>
          <a:p>
            <a:pPr marL="0" indent="0">
              <a:buNone/>
            </a:pPr>
            <a:r>
              <a:rPr lang="ru-RU" sz="2000" dirty="0">
                <a:solidFill>
                  <a:schemeClr val="accent2"/>
                </a:solidFill>
              </a:rPr>
              <a:t>ОПШТИ ЗАКЛУЧОЦИ</a:t>
            </a:r>
          </a:p>
          <a:p>
            <a:pPr marL="0" indent="0">
              <a:buNone/>
            </a:pPr>
            <a:r>
              <a:rPr lang="ru-RU" sz="2000" dirty="0">
                <a:solidFill>
                  <a:schemeClr val="accent2"/>
                </a:solidFill>
              </a:rPr>
              <a:t>ИДНИ АКТИВНОСТИ НА БЕРЗАТА</a:t>
            </a:r>
          </a:p>
          <a:p>
            <a:pPr marL="0" indent="0">
              <a:buNone/>
            </a:pPr>
            <a:r>
              <a:rPr lang="ru-RU" sz="2000" dirty="0">
                <a:solidFill>
                  <a:schemeClr val="accent2"/>
                </a:solidFill>
              </a:rPr>
              <a:t>ОЧЕКУВАЊА</a:t>
            </a:r>
          </a:p>
          <a:p>
            <a:pPr marL="0" indent="0">
              <a:buNone/>
            </a:pPr>
            <a:endParaRPr lang="ru-RU" sz="2000" dirty="0">
              <a:solidFill>
                <a:schemeClr val="accent2"/>
              </a:solidFill>
            </a:endParaRPr>
          </a:p>
          <a:p>
            <a:pPr marL="0" indent="0">
              <a:buNone/>
            </a:pPr>
            <a:endParaRPr lang="ru-RU" sz="2000" dirty="0">
              <a:solidFill>
                <a:schemeClr val="accent2"/>
              </a:solidFill>
            </a:endParaRPr>
          </a:p>
        </p:txBody>
      </p:sp>
      <p:pic>
        <p:nvPicPr>
          <p:cNvPr id="11" name="Picture Placeholder 10" descr="A blue pin in a group of pins&#10;&#10;Description automatically generated">
            <a:extLst>
              <a:ext uri="{FF2B5EF4-FFF2-40B4-BE49-F238E27FC236}">
                <a16:creationId xmlns:a16="http://schemas.microsoft.com/office/drawing/2014/main" id="{F53B341B-3A97-EACF-3663-FFA414A2AFC4}"/>
              </a:ext>
            </a:extLst>
          </p:cNvPr>
          <p:cNvPicPr>
            <a:picLocks noGrp="1" noChangeAspect="1"/>
          </p:cNvPicPr>
          <p:nvPr>
            <p:ph type="pic" sz="quarter" idx="15"/>
          </p:nvPr>
        </p:nvPicPr>
        <p:blipFill>
          <a:blip r:embed="rId2"/>
          <a:srcRect l="27051" r="27051"/>
          <a:stretch>
            <a:fillRect/>
          </a:stretch>
        </p:blipFill>
        <p:spPr/>
      </p:pic>
    </p:spTree>
    <p:extLst>
      <p:ext uri="{BB962C8B-B14F-4D97-AF65-F5344CB8AC3E}">
        <p14:creationId xmlns:p14="http://schemas.microsoft.com/office/powerpoint/2010/main" val="2603971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576776"/>
            <a:ext cx="11217755" cy="872018"/>
          </a:xfrm>
        </p:spPr>
        <p:txBody>
          <a:bodyPr>
            <a:noAutofit/>
          </a:bodyPr>
          <a:lstStyle/>
          <a:p>
            <a:r>
              <a:rPr lang="ru-RU" sz="3000" dirty="0"/>
              <a:t>ИЗВЕШТАЈ ЗА СЛЕДЕЊЕ НА УСОГЛАСЕНОСТА СО КОДЕКСОТ</a:t>
            </a:r>
            <a:br>
              <a:rPr lang="ru-RU" sz="3000" dirty="0"/>
            </a:br>
            <a:r>
              <a:rPr lang="ru-RU" sz="3000" dirty="0"/>
              <a:t>- ОПШТИ ЗАКЛУЧОЦИ</a:t>
            </a:r>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781986" y="1873456"/>
            <a:ext cx="8939071" cy="4285843"/>
          </a:xfrm>
        </p:spPr>
        <p:txBody>
          <a:bodyPr>
            <a:noAutofit/>
          </a:bodyPr>
          <a:lstStyle/>
          <a:p>
            <a:pPr marL="342900" indent="-342900">
              <a:buFont typeface="Wingdings" panose="05000000000000000000" pitchFamily="2" charset="2"/>
              <a:buChar char="ü"/>
            </a:pPr>
            <a:r>
              <a:rPr lang="ru-RU" sz="2200" b="0" dirty="0">
                <a:solidFill>
                  <a:schemeClr val="tx1">
                    <a:lumMod val="75000"/>
                    <a:lumOff val="25000"/>
                  </a:schemeClr>
                </a:solidFill>
              </a:rPr>
              <a:t>Овој Извештај дава општа слика за преовладувачката практика на корпоративно управување на котираните друштва кои се должни да известат за примена на Кодексот и се заснова на проценката  што самите друштва ја наведуваат за нивната усогласеност со Кодексот. </a:t>
            </a:r>
          </a:p>
          <a:p>
            <a:pPr marL="342900" indent="-342900">
              <a:buFont typeface="Wingdings" panose="05000000000000000000" pitchFamily="2" charset="2"/>
              <a:buChar char="ü"/>
            </a:pPr>
            <a:r>
              <a:rPr lang="ru-RU" sz="2200" i="1" dirty="0">
                <a:solidFill>
                  <a:schemeClr val="tx1">
                    <a:lumMod val="75000"/>
                    <a:lumOff val="25000"/>
                  </a:schemeClr>
                </a:solidFill>
              </a:rPr>
              <a:t>Општ заклучок е дека друштвата се на добар почеток, дека просечната стапка на усогласеност на друштвата со Кодексот од 76% е охрабрувачка и дека истата е на задоволително ниво. </a:t>
            </a:r>
          </a:p>
          <a:p>
            <a:pPr marL="342900" indent="-342900">
              <a:buFont typeface="Wingdings" panose="05000000000000000000" pitchFamily="2" charset="2"/>
              <a:buChar char="ü"/>
            </a:pPr>
            <a:r>
              <a:rPr lang="ru-RU" sz="2200" i="1" dirty="0">
                <a:solidFill>
                  <a:schemeClr val="tx1">
                    <a:lumMod val="75000"/>
                    <a:lumOff val="25000"/>
                  </a:schemeClr>
                </a:solidFill>
              </a:rPr>
              <a:t>Во категортијата на највисока стапка на усогласеност (81-100) се дури 44% од вкупниот број на друштва</a:t>
            </a:r>
          </a:p>
          <a:p>
            <a:endParaRPr lang="ru-RU" sz="2200" b="0" dirty="0">
              <a:solidFill>
                <a:schemeClr val="tx1">
                  <a:lumMod val="75000"/>
                  <a:lumOff val="25000"/>
                </a:schemeClr>
              </a:solidFill>
            </a:endParaRPr>
          </a:p>
          <a:p>
            <a:endParaRPr lang="ru-RU" sz="2200" b="0" dirty="0">
              <a:solidFill>
                <a:schemeClr val="tx1">
                  <a:lumMod val="75000"/>
                  <a:lumOff val="25000"/>
                </a:schemeClr>
              </a:solidFill>
            </a:endParaRPr>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p:txBody>
          <a:bodyPr/>
          <a:lstStyle/>
          <a:p>
            <a:r>
              <a:rPr lang="en-US" dirty="0"/>
              <a:t>ADD A FOOTER</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19</a:t>
            </a:fld>
            <a:endParaRPr lang="ru-RU" dirty="0"/>
          </a:p>
        </p:txBody>
      </p:sp>
    </p:spTree>
    <p:extLst>
      <p:ext uri="{BB962C8B-B14F-4D97-AF65-F5344CB8AC3E}">
        <p14:creationId xmlns:p14="http://schemas.microsoft.com/office/powerpoint/2010/main" val="250673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F6E5-B39C-4C4A-9E5D-25FBF30DD906}"/>
              </a:ext>
            </a:extLst>
          </p:cNvPr>
          <p:cNvSpPr>
            <a:spLocks noGrp="1"/>
          </p:cNvSpPr>
          <p:nvPr>
            <p:ph type="title"/>
          </p:nvPr>
        </p:nvSpPr>
        <p:spPr>
          <a:xfrm>
            <a:off x="726219" y="225287"/>
            <a:ext cx="10058400" cy="1225470"/>
          </a:xfrm>
        </p:spPr>
        <p:txBody>
          <a:bodyPr>
            <a:noAutofit/>
          </a:bodyPr>
          <a:lstStyle/>
          <a:p>
            <a:r>
              <a:rPr lang="mk-MK" sz="3200" dirty="0"/>
              <a:t>Кодекс за корпоративно управување на акционерските друштва котирани на Македонска Берза АД Скопје</a:t>
            </a:r>
            <a:endParaRPr lang="ru-RU" sz="3200" dirty="0"/>
          </a:p>
        </p:txBody>
      </p:sp>
      <p:graphicFrame>
        <p:nvGraphicFramePr>
          <p:cNvPr id="4" name="Content Placeholder 3" descr="Placeholder Timeline">
            <a:extLst>
              <a:ext uri="{FF2B5EF4-FFF2-40B4-BE49-F238E27FC236}">
                <a16:creationId xmlns:a16="http://schemas.microsoft.com/office/drawing/2014/main" id="{DB0E5A95-7880-4EB7-8DC9-6AC3E546D0E6}"/>
              </a:ext>
            </a:extLst>
          </p:cNvPr>
          <p:cNvGraphicFramePr>
            <a:graphicFrameLocks noGrp="1"/>
          </p:cNvGraphicFramePr>
          <p:nvPr>
            <p:ph idx="1"/>
            <p:extLst>
              <p:ext uri="{D42A27DB-BD31-4B8C-83A1-F6EECF244321}">
                <p14:modId xmlns:p14="http://schemas.microsoft.com/office/powerpoint/2010/main" val="898263201"/>
              </p:ext>
            </p:extLst>
          </p:nvPr>
        </p:nvGraphicFramePr>
        <p:xfrm>
          <a:off x="726219" y="1859515"/>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36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576776"/>
            <a:ext cx="11217755" cy="872018"/>
          </a:xfrm>
        </p:spPr>
        <p:txBody>
          <a:bodyPr>
            <a:noAutofit/>
          </a:bodyPr>
          <a:lstStyle/>
          <a:p>
            <a:r>
              <a:rPr lang="ru-RU" sz="3000" dirty="0"/>
              <a:t>ИЗВЕШТАЈ ЗА СЛЕДЕЊЕ НА УСОГЛАСЕНОСТА СО КОДЕКСОТ</a:t>
            </a:r>
            <a:br>
              <a:rPr lang="ru-RU" sz="3000" dirty="0"/>
            </a:br>
            <a:r>
              <a:rPr lang="ru-RU" sz="3000" dirty="0"/>
              <a:t>- ОПШТИ ЗАКЛУЧОЦИ</a:t>
            </a:r>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781986" y="1894733"/>
            <a:ext cx="8587097" cy="4386491"/>
          </a:xfrm>
        </p:spPr>
        <p:txBody>
          <a:bodyPr>
            <a:noAutofit/>
          </a:bodyPr>
          <a:lstStyle/>
          <a:p>
            <a:pPr marL="342900" indent="-342900">
              <a:buFont typeface="Wingdings" panose="05000000000000000000" pitchFamily="2" charset="2"/>
              <a:buChar char="ü"/>
            </a:pPr>
            <a:r>
              <a:rPr lang="ru-RU" sz="2200" b="0" dirty="0">
                <a:solidFill>
                  <a:schemeClr val="tx1">
                    <a:lumMod val="75000"/>
                    <a:lumOff val="25000"/>
                  </a:schemeClr>
                </a:solidFill>
              </a:rPr>
              <a:t>Различно ниво на усогласеност помеѓу различните делови од Кодексот делумно може да биде резултат на:</a:t>
            </a:r>
          </a:p>
          <a:p>
            <a:pPr marL="714375" indent="-269875">
              <a:buFont typeface="Wingdings" panose="05000000000000000000" pitchFamily="2" charset="2"/>
              <a:buChar char="§"/>
            </a:pPr>
            <a:r>
              <a:rPr lang="ru-RU" sz="2200" b="0" dirty="0">
                <a:solidFill>
                  <a:schemeClr val="tx1">
                    <a:lumMod val="75000"/>
                    <a:lumOff val="25000"/>
                  </a:schemeClr>
                </a:solidFill>
              </a:rPr>
              <a:t>не/постоењето на слични одредби во важечките закони и Правилата за котација</a:t>
            </a:r>
          </a:p>
          <a:p>
            <a:pPr marL="714375" indent="-269875">
              <a:buFont typeface="Wingdings" panose="05000000000000000000" pitchFamily="2" charset="2"/>
              <a:buChar char="§"/>
            </a:pPr>
            <a:r>
              <a:rPr lang="ru-RU" sz="2200" b="0" dirty="0">
                <a:solidFill>
                  <a:schemeClr val="tx1">
                    <a:lumMod val="75000"/>
                    <a:lumOff val="25000"/>
                  </a:schemeClr>
                </a:solidFill>
              </a:rPr>
              <a:t>бројот на прашања за деловите, </a:t>
            </a:r>
          </a:p>
          <a:p>
            <a:pPr marL="714375" indent="-269875">
              <a:buFont typeface="Wingdings" panose="05000000000000000000" pitchFamily="2" charset="2"/>
              <a:buChar char="§"/>
            </a:pPr>
            <a:r>
              <a:rPr lang="ru-RU" sz="2200" b="0" dirty="0">
                <a:solidFill>
                  <a:schemeClr val="tx1">
                    <a:lumMod val="75000"/>
                    <a:lumOff val="25000"/>
                  </a:schemeClr>
                </a:solidFill>
              </a:rPr>
              <a:t>прва година од примена на Кодексот, којшто пак вклучува многу новини во однос на веќе препорачаните практики со претходниот кодекс. </a:t>
            </a:r>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p:txBody>
          <a:bodyPr/>
          <a:lstStyle/>
          <a:p>
            <a:r>
              <a:rPr lang="en-US" dirty="0"/>
              <a:t>ADD A FOOTER</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20</a:t>
            </a:fld>
            <a:endParaRPr lang="ru-RU" dirty="0"/>
          </a:p>
        </p:txBody>
      </p:sp>
    </p:spTree>
    <p:extLst>
      <p:ext uri="{BB962C8B-B14F-4D97-AF65-F5344CB8AC3E}">
        <p14:creationId xmlns:p14="http://schemas.microsoft.com/office/powerpoint/2010/main" val="39810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576776"/>
            <a:ext cx="11217755" cy="872018"/>
          </a:xfrm>
        </p:spPr>
        <p:txBody>
          <a:bodyPr>
            <a:noAutofit/>
          </a:bodyPr>
          <a:lstStyle/>
          <a:p>
            <a:r>
              <a:rPr lang="ru-RU" sz="3000" dirty="0"/>
              <a:t>ИЗВЕШТАЈ ЗА СЛЕДЕЊЕ НА УСОГЛАСЕНОСТА СО КОДЕКСОТ</a:t>
            </a:r>
            <a:br>
              <a:rPr lang="ru-RU" sz="3000" dirty="0"/>
            </a:br>
            <a:r>
              <a:rPr lang="ru-RU" sz="3000" dirty="0"/>
              <a:t>- ИДНИ АКТИВНОСТИ НА БЕРЗАТА</a:t>
            </a:r>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760036" y="1438916"/>
            <a:ext cx="10517564" cy="4526459"/>
          </a:xfrm>
        </p:spPr>
        <p:txBody>
          <a:bodyPr>
            <a:noAutofit/>
          </a:bodyPr>
          <a:lstStyle/>
          <a:p>
            <a:endParaRPr lang="ru-RU" sz="1900" b="0" dirty="0">
              <a:solidFill>
                <a:schemeClr val="tx1">
                  <a:lumMod val="75000"/>
                  <a:lumOff val="25000"/>
                </a:schemeClr>
              </a:solidFill>
            </a:endParaRPr>
          </a:p>
          <a:p>
            <a:pPr>
              <a:spcAft>
                <a:spcPts val="0"/>
              </a:spcAft>
            </a:pPr>
            <a:r>
              <a:rPr lang="ru-RU" sz="1900" b="0" dirty="0">
                <a:ln w="0"/>
                <a:effectLst>
                  <a:outerShdw blurRad="38100" dist="25400" dir="5400000" algn="ctr" rotWithShape="0">
                    <a:srgbClr val="6E747A">
                      <a:alpha val="43000"/>
                    </a:srgbClr>
                  </a:outerShdw>
                </a:effectLst>
              </a:rPr>
              <a:t>Сепак, постои простор за подобрување...</a:t>
            </a:r>
          </a:p>
          <a:p>
            <a:pPr marL="342900" indent="-342900">
              <a:spcBef>
                <a:spcPts val="600"/>
              </a:spcBef>
              <a:spcAft>
                <a:spcPts val="0"/>
              </a:spcAft>
              <a:buFont typeface="Wingdings" panose="05000000000000000000" pitchFamily="2" charset="2"/>
              <a:buChar char="Ø"/>
            </a:pPr>
            <a:r>
              <a:rPr lang="ru-RU" sz="1900" b="0" dirty="0">
                <a:ln w="0"/>
                <a:effectLst>
                  <a:outerShdw blurRad="38100" dist="25400" dir="5400000" algn="ctr" rotWithShape="0">
                    <a:srgbClr val="6E747A">
                      <a:alpha val="43000"/>
                    </a:srgbClr>
                  </a:outerShdw>
                </a:effectLst>
              </a:rPr>
              <a:t>КВАЛИТЕТ</a:t>
            </a:r>
          </a:p>
          <a:p>
            <a:pPr>
              <a:spcBef>
                <a:spcPts val="600"/>
              </a:spcBef>
              <a:spcAft>
                <a:spcPts val="0"/>
              </a:spcAft>
            </a:pPr>
            <a:r>
              <a:rPr lang="ru-RU" sz="1900" b="0" dirty="0">
                <a:solidFill>
                  <a:schemeClr val="tx1">
                    <a:lumMod val="75000"/>
                    <a:lumOff val="25000"/>
                  </a:schemeClr>
                </a:solidFill>
              </a:rPr>
              <a:t>Во фокусот на идните извештаи за усогласеност ќе биде и квалитетот на одговорите на друштвата за усогласеност со Кодексот, а со тек на време ќе бидат вклучени и податоци за поединечни друштва. </a:t>
            </a:r>
          </a:p>
          <a:p>
            <a:pPr marL="342900" indent="-342900">
              <a:spcBef>
                <a:spcPts val="600"/>
              </a:spcBef>
              <a:spcAft>
                <a:spcPts val="0"/>
              </a:spcAft>
              <a:buFont typeface="Wingdings" panose="05000000000000000000" pitchFamily="2" charset="2"/>
              <a:buChar char="Ø"/>
            </a:pPr>
            <a:r>
              <a:rPr lang="ru-RU" sz="1900" b="0" dirty="0">
                <a:ln w="0"/>
                <a:effectLst>
                  <a:outerShdw blurRad="38100" dist="25400" dir="5400000" algn="ctr" rotWithShape="0">
                    <a:srgbClr val="6E747A">
                      <a:alpha val="43000"/>
                    </a:srgbClr>
                  </a:outerShdw>
                </a:effectLst>
              </a:rPr>
              <a:t>ЈАСНИ И ПРЕЦИЗНИ ИНФОРМАЦИИ</a:t>
            </a:r>
          </a:p>
          <a:p>
            <a:pPr>
              <a:spcBef>
                <a:spcPts val="600"/>
              </a:spcBef>
              <a:spcAft>
                <a:spcPts val="0"/>
              </a:spcAft>
            </a:pPr>
            <a:r>
              <a:rPr lang="ru-RU" sz="1900" b="0" dirty="0">
                <a:solidFill>
                  <a:schemeClr val="tx1">
                    <a:lumMod val="75000"/>
                    <a:lumOff val="25000"/>
                  </a:schemeClr>
                </a:solidFill>
              </a:rPr>
              <a:t>Во периодот што претстои до наредниот извешатаен период, Берзата ќе преземе активности за да обезбеди поголема јасност и прецизност на информациите, како и поголема разбирливост на некои од прашањата за усогласеноста со Кодексот. Планирани се обуки, работилници, како и средби со конкретните друштва. </a:t>
            </a:r>
            <a:r>
              <a:rPr lang="ru-RU" sz="1900" dirty="0">
                <a:solidFill>
                  <a:schemeClr val="tx1">
                    <a:lumMod val="75000"/>
                    <a:lumOff val="25000"/>
                  </a:schemeClr>
                </a:solidFill>
              </a:rPr>
              <a:t> </a:t>
            </a:r>
          </a:p>
          <a:p>
            <a:pPr marL="342900" indent="-342900">
              <a:spcBef>
                <a:spcPts val="600"/>
              </a:spcBef>
              <a:spcAft>
                <a:spcPts val="0"/>
              </a:spcAft>
              <a:buFont typeface="Wingdings" panose="05000000000000000000" pitchFamily="2" charset="2"/>
              <a:buChar char="Ø"/>
            </a:pPr>
            <a:r>
              <a:rPr lang="ru-RU" sz="1900" b="0" dirty="0">
                <a:ln w="0"/>
                <a:effectLst>
                  <a:outerShdw blurRad="38100" dist="25400" dir="5400000" algn="ctr" rotWithShape="0">
                    <a:srgbClr val="6E747A">
                      <a:alpha val="43000"/>
                    </a:srgbClr>
                  </a:outerShdw>
                </a:effectLst>
              </a:rPr>
              <a:t>ИДНИ ОБВРСКИ ЗА ПРИМЕНА</a:t>
            </a:r>
          </a:p>
          <a:p>
            <a:pPr>
              <a:spcBef>
                <a:spcPts val="0"/>
              </a:spcBef>
              <a:spcAft>
                <a:spcPts val="0"/>
              </a:spcAft>
            </a:pPr>
            <a:r>
              <a:rPr lang="ru-RU" sz="1900" b="0" dirty="0">
                <a:solidFill>
                  <a:schemeClr val="tx1">
                    <a:lumMod val="75000"/>
                    <a:lumOff val="25000"/>
                  </a:schemeClr>
                </a:solidFill>
              </a:rPr>
              <a:t>При изготвување на идните извештаи, Берзата ќе ја </a:t>
            </a:r>
          </a:p>
          <a:p>
            <a:pPr>
              <a:spcBef>
                <a:spcPts val="0"/>
              </a:spcBef>
              <a:spcAft>
                <a:spcPts val="0"/>
              </a:spcAft>
            </a:pPr>
            <a:r>
              <a:rPr lang="ru-RU" sz="1900" b="0" dirty="0">
                <a:solidFill>
                  <a:schemeClr val="tx1">
                    <a:lumMod val="75000"/>
                    <a:lumOff val="25000"/>
                  </a:schemeClr>
                </a:solidFill>
              </a:rPr>
              <a:t>следи усогласеноста со одредбите за кои претходно </a:t>
            </a:r>
          </a:p>
          <a:p>
            <a:pPr>
              <a:spcBef>
                <a:spcPts val="0"/>
              </a:spcBef>
              <a:spcAft>
                <a:spcPts val="0"/>
              </a:spcAft>
            </a:pPr>
            <a:r>
              <a:rPr lang="ru-RU" sz="1900" b="0" dirty="0">
                <a:solidFill>
                  <a:schemeClr val="tx1">
                    <a:lumMod val="75000"/>
                    <a:lumOff val="25000"/>
                  </a:schemeClr>
                </a:solidFill>
              </a:rPr>
              <a:t>било одговорено дека ќе се применуваат во иднина.</a:t>
            </a:r>
          </a:p>
          <a:p>
            <a:pPr marL="342900" indent="-342900">
              <a:buFont typeface="Wingdings" panose="05000000000000000000" pitchFamily="2" charset="2"/>
              <a:buChar char="Ø"/>
            </a:pPr>
            <a:endParaRPr lang="ru-RU" sz="1900" b="0" dirty="0">
              <a:solidFill>
                <a:schemeClr val="tx1">
                  <a:lumMod val="75000"/>
                  <a:lumOff val="25000"/>
                </a:schemeClr>
              </a:solidFill>
            </a:endParaRPr>
          </a:p>
          <a:p>
            <a:pPr marL="342900" indent="-342900">
              <a:buFont typeface="Wingdings" panose="05000000000000000000" pitchFamily="2" charset="2"/>
              <a:buChar char="Ø"/>
            </a:pPr>
            <a:endParaRPr lang="ru-RU" sz="1900" b="0" dirty="0">
              <a:solidFill>
                <a:schemeClr val="tx1">
                  <a:lumMod val="75000"/>
                  <a:lumOff val="25000"/>
                </a:schemeClr>
              </a:solidFill>
            </a:endParaRPr>
          </a:p>
          <a:p>
            <a:endParaRPr lang="ru-RU" sz="1900" b="0" dirty="0">
              <a:solidFill>
                <a:schemeClr val="tx1">
                  <a:lumMod val="75000"/>
                  <a:lumOff val="25000"/>
                </a:schemeClr>
              </a:solidFill>
            </a:endParaRPr>
          </a:p>
          <a:p>
            <a:endParaRPr lang="ru-RU" sz="1900" b="0" dirty="0">
              <a:solidFill>
                <a:schemeClr val="tx1">
                  <a:lumMod val="75000"/>
                  <a:lumOff val="25000"/>
                </a:schemeClr>
              </a:solidFill>
            </a:endParaRPr>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p:txBody>
          <a:bodyPr/>
          <a:lstStyle/>
          <a:p>
            <a:r>
              <a:rPr lang="en-US" dirty="0"/>
              <a:t>ADD A FOOTER</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21</a:t>
            </a:fld>
            <a:endParaRPr lang="ru-RU" dirty="0"/>
          </a:p>
        </p:txBody>
      </p:sp>
      <p:sp>
        <p:nvSpPr>
          <p:cNvPr id="8" name="Subtitle 4">
            <a:extLst>
              <a:ext uri="{FF2B5EF4-FFF2-40B4-BE49-F238E27FC236}">
                <a16:creationId xmlns:a16="http://schemas.microsoft.com/office/drawing/2014/main" id="{2E081B6A-94C6-81B9-A69B-DE8D38AEEFA2}"/>
              </a:ext>
            </a:extLst>
          </p:cNvPr>
          <p:cNvSpPr txBox="1">
            <a:spLocks/>
          </p:cNvSpPr>
          <p:nvPr/>
        </p:nvSpPr>
        <p:spPr>
          <a:xfrm>
            <a:off x="795771" y="3778244"/>
            <a:ext cx="9853472" cy="4404174"/>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800" b="1" i="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9pPr>
          </a:lstStyle>
          <a:p>
            <a:endParaRPr lang="ru-RU" sz="2200" b="0" dirty="0">
              <a:solidFill>
                <a:schemeClr val="tx1">
                  <a:lumMod val="75000"/>
                  <a:lumOff val="25000"/>
                </a:schemeClr>
              </a:solidFill>
            </a:endParaRPr>
          </a:p>
        </p:txBody>
      </p:sp>
    </p:spTree>
    <p:extLst>
      <p:ext uri="{BB962C8B-B14F-4D97-AF65-F5344CB8AC3E}">
        <p14:creationId xmlns:p14="http://schemas.microsoft.com/office/powerpoint/2010/main" val="217821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576776"/>
            <a:ext cx="11217755" cy="872018"/>
          </a:xfrm>
        </p:spPr>
        <p:txBody>
          <a:bodyPr>
            <a:noAutofit/>
          </a:bodyPr>
          <a:lstStyle/>
          <a:p>
            <a:r>
              <a:rPr lang="ru-RU" sz="3000" dirty="0"/>
              <a:t>ИЗВЕШТАЈ ЗА СЛЕДЕЊЕ НА УСОГЛАСЕНОСТА СО КОДЕКСОТ</a:t>
            </a:r>
            <a:br>
              <a:rPr lang="ru-RU" sz="3000" dirty="0"/>
            </a:br>
            <a:r>
              <a:rPr lang="ru-RU" sz="3000" dirty="0"/>
              <a:t>- ОЧЕКУВАЊА</a:t>
            </a:r>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781986" y="1753670"/>
            <a:ext cx="9375171" cy="524499"/>
          </a:xfrm>
        </p:spPr>
        <p:txBody>
          <a:bodyPr>
            <a:noAutofit/>
          </a:bodyPr>
          <a:lstStyle/>
          <a:p>
            <a:r>
              <a:rPr lang="ru-RU" sz="2000" b="0" dirty="0">
                <a:ln w="0"/>
                <a:effectLst>
                  <a:outerShdw blurRad="38100" dist="25400" dir="5400000" algn="ctr" rotWithShape="0">
                    <a:srgbClr val="6E747A">
                      <a:alpha val="43000"/>
                    </a:srgbClr>
                  </a:outerShdw>
                </a:effectLst>
              </a:rPr>
              <a:t>Очекуваме...</a:t>
            </a:r>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a:xfrm>
            <a:off x="501079" y="3898351"/>
            <a:ext cx="8730007" cy="1264297"/>
          </a:xfrm>
        </p:spPr>
        <p:txBody>
          <a:bodyPr/>
          <a:lstStyle/>
          <a:p>
            <a:pPr algn="l" defTabSz="914400">
              <a:lnSpc>
                <a:spcPct val="90000"/>
              </a:lnSpc>
              <a:buClr>
                <a:srgbClr val="E48312"/>
              </a:buClr>
              <a:buSzPct val="100000"/>
              <a:defRPr/>
            </a:pPr>
            <a:r>
              <a:rPr lang="ru-RU" sz="1900" i="1" cap="none" dirty="0">
                <a:ln w="0"/>
                <a:solidFill>
                  <a:schemeClr val="accent1"/>
                </a:solidFill>
                <a:effectLst>
                  <a:outerShdw blurRad="38100" dist="25400" dir="5400000" algn="ctr" rotWithShape="0">
                    <a:srgbClr val="6E747A">
                      <a:alpha val="43000"/>
                    </a:srgbClr>
                  </a:outerShdw>
                </a:effectLst>
                <a:latin typeface="Calibri" panose="020F0502020204030204"/>
              </a:rPr>
              <a:t>... п</a:t>
            </a:r>
            <a:r>
              <a:rPr kumimoji="0" lang="ru-RU" sz="1900" i="1" u="none" strike="noStrike" kern="1200" cap="none" normalizeH="0" baseline="0" noProof="0" dirty="0">
                <a:ln w="0"/>
                <a:solidFill>
                  <a:schemeClr val="accent1"/>
                </a:solidFill>
                <a:effectLst>
                  <a:outerShdw blurRad="38100" dist="25400" dir="5400000" algn="ctr" rotWithShape="0">
                    <a:srgbClr val="6E747A">
                      <a:alpha val="43000"/>
                    </a:srgbClr>
                  </a:outerShdw>
                </a:effectLst>
                <a:uLnTx/>
                <a:uFillTx/>
                <a:latin typeface="Calibri" panose="020F0502020204030204"/>
                <a:ea typeface="+mn-ea"/>
                <a:cs typeface="+mn-cs"/>
              </a:rPr>
              <a:t>реку остварување на индивидуалната цел за добро корпоративно управување на секое поединечно друштво, </a:t>
            </a:r>
            <a:r>
              <a:rPr lang="mk-MK" sz="1900" i="1" cap="none" dirty="0">
                <a:ln w="0"/>
                <a:solidFill>
                  <a:schemeClr val="accent1"/>
                </a:solidFill>
                <a:effectLst>
                  <a:outerShdw blurRad="38100" dist="25400" dir="5400000" algn="ctr" rotWithShape="0">
                    <a:srgbClr val="6E747A">
                      <a:alpha val="43000"/>
                    </a:srgbClr>
                  </a:outerShdw>
                </a:effectLst>
                <a:latin typeface="Calibri" panose="020F0502020204030204"/>
              </a:rPr>
              <a:t>заеднички да </a:t>
            </a:r>
            <a:r>
              <a:rPr lang="mk-MK" sz="1900" i="1" cap="none" dirty="0" err="1">
                <a:ln w="0"/>
                <a:solidFill>
                  <a:schemeClr val="accent1"/>
                </a:solidFill>
                <a:effectLst>
                  <a:outerShdw blurRad="38100" dist="25400" dir="5400000" algn="ctr" rotWithShape="0">
                    <a:srgbClr val="6E747A">
                      <a:alpha val="43000"/>
                    </a:srgbClr>
                  </a:outerShdw>
                </a:effectLst>
                <a:latin typeface="Calibri" panose="020F0502020204030204"/>
              </a:rPr>
              <a:t>придонесме</a:t>
            </a:r>
            <a:r>
              <a:rPr lang="mk-MK" sz="1900" i="1" cap="none" dirty="0">
                <a:ln w="0"/>
                <a:solidFill>
                  <a:schemeClr val="accent1"/>
                </a:solidFill>
                <a:effectLst>
                  <a:outerShdw blurRad="38100" dist="25400" dir="5400000" algn="ctr" rotWithShape="0">
                    <a:srgbClr val="6E747A">
                      <a:alpha val="43000"/>
                    </a:srgbClr>
                  </a:outerShdw>
                </a:effectLst>
                <a:latin typeface="Calibri" panose="020F0502020204030204"/>
              </a:rPr>
              <a:t> </a:t>
            </a:r>
            <a:r>
              <a:rPr kumimoji="0" lang="ru-RU" sz="1900" i="1" u="none" strike="noStrike" kern="1200" cap="none" normalizeH="0" baseline="0" noProof="0" dirty="0">
                <a:ln w="0"/>
                <a:solidFill>
                  <a:schemeClr val="accent1"/>
                </a:solidFill>
                <a:effectLst>
                  <a:outerShdw blurRad="38100" dist="25400" dir="5400000" algn="ctr" rotWithShape="0">
                    <a:srgbClr val="6E747A">
                      <a:alpha val="43000"/>
                    </a:srgbClr>
                  </a:outerShdw>
                </a:effectLst>
                <a:uLnTx/>
                <a:uFillTx/>
                <a:latin typeface="Calibri" panose="020F0502020204030204"/>
                <a:ea typeface="+mn-ea"/>
                <a:cs typeface="+mn-cs"/>
              </a:rPr>
              <a:t>за остварување на повисока цел – обезбедување на </a:t>
            </a:r>
          </a:p>
          <a:p>
            <a:pPr algn="l" defTabSz="914400">
              <a:lnSpc>
                <a:spcPct val="90000"/>
              </a:lnSpc>
              <a:buClr>
                <a:srgbClr val="E48312"/>
              </a:buClr>
              <a:buSzPct val="100000"/>
              <a:defRPr/>
            </a:pPr>
            <a:r>
              <a:rPr kumimoji="0" lang="ru-RU" sz="1900" i="1" u="none" strike="noStrike" kern="1200" cap="none" normalizeH="0" baseline="0" noProof="0" dirty="0">
                <a:ln w="0"/>
                <a:solidFill>
                  <a:schemeClr val="accent1"/>
                </a:solidFill>
                <a:effectLst>
                  <a:outerShdw blurRad="38100" dist="25400" dir="5400000" algn="ctr" rotWithShape="0">
                    <a:srgbClr val="6E747A">
                      <a:alpha val="43000"/>
                    </a:srgbClr>
                  </a:outerShdw>
                </a:effectLst>
                <a:uLnTx/>
                <a:uFillTx/>
                <a:latin typeface="Calibri" panose="020F0502020204030204"/>
                <a:ea typeface="+mn-ea"/>
                <a:cs typeface="+mn-cs"/>
              </a:rPr>
              <a:t>одржлив економски раст. </a:t>
            </a:r>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22</a:t>
            </a:fld>
            <a:endParaRPr lang="ru-RU" dirty="0"/>
          </a:p>
        </p:txBody>
      </p:sp>
      <p:sp>
        <p:nvSpPr>
          <p:cNvPr id="2" name="TextBox 1">
            <a:extLst>
              <a:ext uri="{FF2B5EF4-FFF2-40B4-BE49-F238E27FC236}">
                <a16:creationId xmlns:a16="http://schemas.microsoft.com/office/drawing/2014/main" id="{CE39750C-C109-D356-0BA2-9EA8960E123B}"/>
              </a:ext>
            </a:extLst>
          </p:cNvPr>
          <p:cNvSpPr txBox="1"/>
          <p:nvPr/>
        </p:nvSpPr>
        <p:spPr>
          <a:xfrm>
            <a:off x="501079" y="2181975"/>
            <a:ext cx="11015002" cy="1683538"/>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ü"/>
              <a:tabLst/>
              <a:defRPr/>
            </a:pPr>
            <a:r>
              <a:rPr lang="ru-RU" sz="1900" dirty="0">
                <a:solidFill>
                  <a:srgbClr val="000000">
                    <a:lumMod val="75000"/>
                    <a:lumOff val="25000"/>
                  </a:srgbClr>
                </a:solidFill>
                <a:latin typeface="Calibri" panose="020F0502020204030204"/>
              </a:rPr>
              <a:t>Д</a:t>
            </a:r>
            <a:r>
              <a:rPr kumimoji="0" lang="ru-RU"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ополнителен напредок</a:t>
            </a:r>
            <a:endParaRPr lang="en-US" sz="1900" dirty="0">
              <a:solidFill>
                <a:srgbClr val="000000">
                  <a:lumMod val="75000"/>
                  <a:lumOff val="25000"/>
                </a:srgbClr>
              </a:solidFill>
              <a:latin typeface="Calibri" panose="020F0502020204030204"/>
            </a:endParaRPr>
          </a:p>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ü"/>
              <a:tabLst/>
              <a:defRPr/>
            </a:pPr>
            <a:r>
              <a:rPr kumimoji="0" lang="ru-RU"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Подобри практики на корпоративно управување </a:t>
            </a:r>
            <a:endPar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ü"/>
              <a:tabLst/>
              <a:defRPr/>
            </a:pPr>
            <a:r>
              <a:rPr lang="ru-RU" sz="1900" dirty="0">
                <a:solidFill>
                  <a:srgbClr val="000000">
                    <a:lumMod val="75000"/>
                    <a:lumOff val="25000"/>
                  </a:srgbClr>
                </a:solidFill>
                <a:latin typeface="Calibri" panose="020F0502020204030204"/>
              </a:rPr>
              <a:t>П</a:t>
            </a:r>
            <a:r>
              <a:rPr kumimoji="0" lang="ru-RU"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овисоко ниво на усогласеност со Кодексот</a:t>
            </a:r>
            <a:endParaRPr lang="en-US" sz="1900" dirty="0">
              <a:solidFill>
                <a:srgbClr val="000000">
                  <a:lumMod val="75000"/>
                  <a:lumOff val="25000"/>
                </a:srgbClr>
              </a:solidFill>
              <a:latin typeface="Calibri" panose="020F0502020204030204"/>
            </a:endParaRPr>
          </a:p>
          <a:p>
            <a:pPr marL="342900" marR="0" lvl="0" indent="-34290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ü"/>
              <a:tabLst/>
              <a:defRPr/>
            </a:pPr>
            <a:r>
              <a:rPr lang="ru-RU" sz="1900" dirty="0">
                <a:solidFill>
                  <a:srgbClr val="000000">
                    <a:lumMod val="75000"/>
                    <a:lumOff val="25000"/>
                  </a:srgbClr>
                </a:solidFill>
                <a:latin typeface="Calibri" panose="020F0502020204030204"/>
              </a:rPr>
              <a:t>З</a:t>
            </a:r>
            <a:r>
              <a:rPr kumimoji="0" lang="ru-RU"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големување на довербата во јавноста</a:t>
            </a:r>
          </a:p>
        </p:txBody>
      </p:sp>
    </p:spTree>
    <p:extLst>
      <p:ext uri="{BB962C8B-B14F-4D97-AF65-F5344CB8AC3E}">
        <p14:creationId xmlns:p14="http://schemas.microsoft.com/office/powerpoint/2010/main" val="222895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a:xfrm>
            <a:off x="493602" y="370431"/>
            <a:ext cx="10515600" cy="1325563"/>
          </a:xfrm>
        </p:spPr>
        <p:txBody>
          <a:bodyPr>
            <a:normAutofit/>
          </a:bodyPr>
          <a:lstStyle/>
          <a:p>
            <a:r>
              <a:rPr lang="mk-MK" dirty="0"/>
              <a:t>БЛАГОДАРИМЕ ЗА ВНИМАНИЕТО</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632941" y="4432150"/>
            <a:ext cx="4367531" cy="524711"/>
          </a:xfrm>
        </p:spPr>
        <p:txBody>
          <a:bodyPr/>
          <a:lstStyle/>
          <a:p>
            <a:pPr>
              <a:spcBef>
                <a:spcPts val="0"/>
              </a:spcBef>
              <a:spcAft>
                <a:spcPts val="0"/>
              </a:spcAft>
            </a:pPr>
            <a:r>
              <a:rPr lang="mk-MK" sz="1800" dirty="0"/>
              <a:t>Македонска Берза АД Скопје </a:t>
            </a:r>
          </a:p>
          <a:p>
            <a:pPr>
              <a:spcBef>
                <a:spcPts val="0"/>
              </a:spcBef>
              <a:spcAft>
                <a:spcPts val="0"/>
              </a:spcAft>
            </a:pPr>
            <a:r>
              <a:rPr lang="mk-MK" sz="1800" dirty="0"/>
              <a:t>Зорица </a:t>
            </a:r>
            <a:r>
              <a:rPr lang="mk-MK" sz="1800" dirty="0" err="1"/>
              <a:t>Асенова</a:t>
            </a:r>
            <a:r>
              <a:rPr lang="en-US" sz="1800" dirty="0"/>
              <a:t>, </a:t>
            </a:r>
            <a:r>
              <a:rPr lang="mk-MK" sz="1800" dirty="0"/>
              <a:t>Правен советник</a:t>
            </a:r>
            <a:endParaRPr lang="ru-RU" sz="1800" dirty="0"/>
          </a:p>
        </p:txBody>
      </p:sp>
      <p:sp>
        <p:nvSpPr>
          <p:cNvPr id="6" name="Text Placeholder 5">
            <a:extLst>
              <a:ext uri="{FF2B5EF4-FFF2-40B4-BE49-F238E27FC236}">
                <a16:creationId xmlns:a16="http://schemas.microsoft.com/office/drawing/2014/main" id="{459230DA-C209-4406-A9FA-EE60A7827F74}"/>
              </a:ext>
            </a:extLst>
          </p:cNvPr>
          <p:cNvSpPr>
            <a:spLocks noGrp="1"/>
          </p:cNvSpPr>
          <p:nvPr>
            <p:ph type="body" sz="quarter" idx="19"/>
          </p:nvPr>
        </p:nvSpPr>
        <p:spPr>
          <a:xfrm>
            <a:off x="877658" y="5079388"/>
            <a:ext cx="4367531" cy="365125"/>
          </a:xfrm>
        </p:spPr>
        <p:txBody>
          <a:bodyPr/>
          <a:lstStyle/>
          <a:p>
            <a:r>
              <a:rPr lang="en-US" sz="1600" dirty="0"/>
              <a:t>Email: </a:t>
            </a:r>
            <a:r>
              <a:rPr lang="en-US" sz="1600" dirty="0">
                <a:hlinkClick r:id="rId2"/>
              </a:rPr>
              <a:t>mse@mse.org.mk</a:t>
            </a:r>
            <a:r>
              <a:rPr lang="en-US" sz="1600" dirty="0"/>
              <a:t> </a:t>
            </a:r>
            <a:endParaRPr lang="ru-RU" sz="1600" dirty="0"/>
          </a:p>
        </p:txBody>
      </p:sp>
      <p:sp>
        <p:nvSpPr>
          <p:cNvPr id="7" name="Text Placeholder 6">
            <a:extLst>
              <a:ext uri="{FF2B5EF4-FFF2-40B4-BE49-F238E27FC236}">
                <a16:creationId xmlns:a16="http://schemas.microsoft.com/office/drawing/2014/main" id="{D10F5C8F-9E7F-4E64-9AF6-329D1654118B}"/>
              </a:ext>
            </a:extLst>
          </p:cNvPr>
          <p:cNvSpPr>
            <a:spLocks noGrp="1"/>
          </p:cNvSpPr>
          <p:nvPr>
            <p:ph type="body" sz="quarter" idx="20"/>
          </p:nvPr>
        </p:nvSpPr>
        <p:spPr>
          <a:xfrm>
            <a:off x="877657" y="5324442"/>
            <a:ext cx="4367531" cy="365125"/>
          </a:xfrm>
        </p:spPr>
        <p:txBody>
          <a:bodyPr/>
          <a:lstStyle/>
          <a:p>
            <a:r>
              <a:rPr lang="en-US" sz="1600" dirty="0">
                <a:hlinkClick r:id="rId3"/>
              </a:rPr>
              <a:t>zorica.asenova@mse.org.mk</a:t>
            </a:r>
            <a:endParaRPr lang="en-US" sz="1600" dirty="0"/>
          </a:p>
          <a:p>
            <a:endParaRPr lang="ru-RU" sz="1600" dirty="0"/>
          </a:p>
        </p:txBody>
      </p:sp>
      <p:pic>
        <p:nvPicPr>
          <p:cNvPr id="11" name="Picture Placeholder 10" descr="A building with orange background&#10;&#10;Description automatically generated">
            <a:extLst>
              <a:ext uri="{FF2B5EF4-FFF2-40B4-BE49-F238E27FC236}">
                <a16:creationId xmlns:a16="http://schemas.microsoft.com/office/drawing/2014/main" id="{045F0EF1-360D-7645-18A9-42EE8EC12082}"/>
              </a:ext>
            </a:extLst>
          </p:cNvPr>
          <p:cNvPicPr>
            <a:picLocks noGrp="1" noChangeAspect="1"/>
          </p:cNvPicPr>
          <p:nvPr>
            <p:ph type="pic" sz="quarter" idx="21"/>
          </p:nvPr>
        </p:nvPicPr>
        <p:blipFill>
          <a:blip r:embed="rId4"/>
          <a:srcRect l="4076" r="4076"/>
          <a:stretch>
            <a:fillRect/>
          </a:stretch>
        </p:blipFill>
        <p:spPr/>
      </p:pic>
      <p:sp>
        <p:nvSpPr>
          <p:cNvPr id="4" name="Action Button: Help 3">
            <a:hlinkClick r:id="" action="ppaction://noaction" highlightClick="1"/>
            <a:extLst>
              <a:ext uri="{FF2B5EF4-FFF2-40B4-BE49-F238E27FC236}">
                <a16:creationId xmlns:a16="http://schemas.microsoft.com/office/drawing/2014/main" id="{9CA3309F-2DB2-82A3-0598-67111FEF7C57}"/>
              </a:ext>
            </a:extLst>
          </p:cNvPr>
          <p:cNvSpPr/>
          <p:nvPr/>
        </p:nvSpPr>
        <p:spPr>
          <a:xfrm>
            <a:off x="1558834" y="2403566"/>
            <a:ext cx="1567543" cy="1661003"/>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66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576776"/>
            <a:ext cx="11217755" cy="872018"/>
          </a:xfrm>
        </p:spPr>
        <p:txBody>
          <a:bodyPr>
            <a:noAutofit/>
          </a:bodyPr>
          <a:lstStyle/>
          <a:p>
            <a:r>
              <a:rPr lang="ru-RU" sz="3000" dirty="0"/>
              <a:t>Извештај за следење на усогласеноста со Кодексот</a:t>
            </a:r>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795771" y="1981558"/>
            <a:ext cx="7039933" cy="3920718"/>
          </a:xfrm>
        </p:spPr>
        <p:txBody>
          <a:bodyPr>
            <a:noAutofit/>
          </a:bodyPr>
          <a:lstStyle/>
          <a:p>
            <a:pPr marL="342900" indent="-342900">
              <a:buFont typeface="Wingdings" panose="05000000000000000000" pitchFamily="2" charset="2"/>
              <a:buChar char="ü"/>
            </a:pPr>
            <a:r>
              <a:rPr lang="ru-RU" sz="2200" b="0" dirty="0"/>
              <a:t>Ова е првиот мониторинг извештај изготвен од страна на Берзата, со поддршка од Европската банка за обнова и развој и консултантите ангажирани од нејзина страна. </a:t>
            </a:r>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p:txBody>
          <a:bodyPr/>
          <a:lstStyle/>
          <a:p>
            <a:r>
              <a:rPr lang="en-US" dirty="0"/>
              <a:t>ADD A FOOTER</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3</a:t>
            </a:fld>
            <a:endParaRPr lang="ru-RU" dirty="0"/>
          </a:p>
        </p:txBody>
      </p:sp>
      <p:sp>
        <p:nvSpPr>
          <p:cNvPr id="6" name="Subtitle 4">
            <a:extLst>
              <a:ext uri="{FF2B5EF4-FFF2-40B4-BE49-F238E27FC236}">
                <a16:creationId xmlns:a16="http://schemas.microsoft.com/office/drawing/2014/main" id="{9CF1313A-A081-EECC-4D69-85966E926019}"/>
              </a:ext>
            </a:extLst>
          </p:cNvPr>
          <p:cNvSpPr txBox="1">
            <a:spLocks/>
          </p:cNvSpPr>
          <p:nvPr/>
        </p:nvSpPr>
        <p:spPr>
          <a:xfrm>
            <a:off x="781985" y="3070317"/>
            <a:ext cx="11217755" cy="2686464"/>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800" b="1" i="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9pPr>
          </a:lstStyle>
          <a:p>
            <a:pPr marL="342900" indent="-342900">
              <a:spcAft>
                <a:spcPts val="600"/>
              </a:spcAft>
              <a:buFont typeface="Wingdings" panose="05000000000000000000" pitchFamily="2" charset="2"/>
              <a:buChar char="ü"/>
            </a:pPr>
            <a:r>
              <a:rPr lang="mk-MK" sz="2200" b="0" dirty="0"/>
              <a:t>Извештајот д</a:t>
            </a:r>
            <a:r>
              <a:rPr lang="ru-RU" sz="2200" b="0" dirty="0"/>
              <a:t>ава приказ на податоците за корпоративното управување на котираните друштва за првата година од примената на Кодексот.</a:t>
            </a:r>
          </a:p>
          <a:p>
            <a:pPr marL="342900" indent="-342900">
              <a:buFont typeface="Wingdings" panose="05000000000000000000" pitchFamily="2" charset="2"/>
              <a:buChar char="ü"/>
            </a:pPr>
            <a:r>
              <a:rPr lang="ru-RU" sz="2200" b="0" dirty="0"/>
              <a:t>Анализираните податоци се однесуваат на 2022 година и истите ќе бидат појдовна основа за понатамошните споредби на степенот на усогласеност со Кодексот. </a:t>
            </a:r>
          </a:p>
          <a:p>
            <a:endParaRPr lang="ru-RU" sz="2200" b="0" dirty="0"/>
          </a:p>
        </p:txBody>
      </p:sp>
    </p:spTree>
    <p:extLst>
      <p:ext uri="{BB962C8B-B14F-4D97-AF65-F5344CB8AC3E}">
        <p14:creationId xmlns:p14="http://schemas.microsoft.com/office/powerpoint/2010/main" val="254058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576776"/>
            <a:ext cx="11217755" cy="872018"/>
          </a:xfrm>
        </p:spPr>
        <p:txBody>
          <a:bodyPr>
            <a:noAutofit/>
          </a:bodyPr>
          <a:lstStyle/>
          <a:p>
            <a:r>
              <a:rPr lang="ru-RU" sz="3000" dirty="0"/>
              <a:t>Извештај за следење на усогласеноста со Кодексот</a:t>
            </a:r>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p:txBody>
          <a:bodyPr/>
          <a:lstStyle/>
          <a:p>
            <a:r>
              <a:rPr lang="en-US" dirty="0"/>
              <a:t>ADD A FOOTER</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4</a:t>
            </a:fld>
            <a:endParaRPr lang="ru-RU" dirty="0"/>
          </a:p>
        </p:txBody>
      </p:sp>
      <p:sp>
        <p:nvSpPr>
          <p:cNvPr id="6" name="Subtitle 4">
            <a:extLst>
              <a:ext uri="{FF2B5EF4-FFF2-40B4-BE49-F238E27FC236}">
                <a16:creationId xmlns:a16="http://schemas.microsoft.com/office/drawing/2014/main" id="{9CF1313A-A081-EECC-4D69-85966E926019}"/>
              </a:ext>
            </a:extLst>
          </p:cNvPr>
          <p:cNvSpPr txBox="1">
            <a:spLocks/>
          </p:cNvSpPr>
          <p:nvPr/>
        </p:nvSpPr>
        <p:spPr>
          <a:xfrm>
            <a:off x="781985" y="1722615"/>
            <a:ext cx="11217755" cy="2686464"/>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800" b="1" i="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9pPr>
          </a:lstStyle>
          <a:p>
            <a:pPr algn="just">
              <a:spcBef>
                <a:spcPts val="0"/>
              </a:spcBef>
              <a:tabLst>
                <a:tab pos="292100" algn="l"/>
                <a:tab pos="292735" algn="l"/>
              </a:tabLst>
            </a:pPr>
            <a:r>
              <a:rPr lang="mk-MK" sz="1800" dirty="0">
                <a:solidFill>
                  <a:schemeClr val="tx1">
                    <a:lumMod val="75000"/>
                    <a:lumOff val="25000"/>
                  </a:schemeClr>
                </a:solidFill>
                <a:effectLst/>
                <a:latin typeface="+mj-lt"/>
                <a:ea typeface="Roboto Light" panose="02000000000000000000" pitchFamily="2" charset="0"/>
                <a:cs typeface="Roboto Light" panose="02000000000000000000" pitchFamily="2" charset="0"/>
              </a:rPr>
              <a:t>Според Правилата за котација, само оние друштва чии акции се </a:t>
            </a:r>
          </a:p>
          <a:p>
            <a:pPr algn="just">
              <a:spcBef>
                <a:spcPts val="0"/>
              </a:spcBef>
              <a:tabLst>
                <a:tab pos="292100" algn="l"/>
                <a:tab pos="292735" algn="l"/>
              </a:tabLst>
            </a:pPr>
            <a:r>
              <a:rPr lang="mk-MK" sz="1800" dirty="0">
                <a:solidFill>
                  <a:schemeClr val="tx1">
                    <a:lumMod val="75000"/>
                    <a:lumOff val="25000"/>
                  </a:schemeClr>
                </a:solidFill>
                <a:effectLst/>
                <a:latin typeface="+mj-lt"/>
                <a:ea typeface="Roboto Light" panose="02000000000000000000" pitchFamily="2" charset="0"/>
                <a:cs typeface="Roboto Light" panose="02000000000000000000" pitchFamily="2" charset="0"/>
              </a:rPr>
              <a:t>котирани на Официјалниот пазар на Берзата кои на ден 31.12 исполниле </a:t>
            </a:r>
          </a:p>
          <a:p>
            <a:pPr algn="just">
              <a:spcBef>
                <a:spcPts val="0"/>
              </a:spcBef>
              <a:tabLst>
                <a:tab pos="292100" algn="l"/>
                <a:tab pos="292735" algn="l"/>
              </a:tabLst>
            </a:pPr>
            <a:r>
              <a:rPr lang="mk-MK" sz="1800" dirty="0">
                <a:solidFill>
                  <a:schemeClr val="tx1">
                    <a:lumMod val="75000"/>
                    <a:lumOff val="25000"/>
                  </a:schemeClr>
                </a:solidFill>
                <a:effectLst/>
                <a:latin typeface="+mj-lt"/>
                <a:ea typeface="Roboto Light" panose="02000000000000000000" pitchFamily="2" charset="0"/>
                <a:cs typeface="Roboto Light" panose="02000000000000000000" pitchFamily="2" charset="0"/>
              </a:rPr>
              <a:t>најмалку три од следните четири услови се задолжени да известуваат </a:t>
            </a:r>
          </a:p>
          <a:p>
            <a:pPr algn="just">
              <a:spcBef>
                <a:spcPts val="0"/>
              </a:spcBef>
              <a:tabLst>
                <a:tab pos="292100" algn="l"/>
                <a:tab pos="292735" algn="l"/>
              </a:tabLst>
            </a:pPr>
            <a:r>
              <a:rPr lang="mk-MK" sz="1800" dirty="0">
                <a:solidFill>
                  <a:schemeClr val="tx1">
                    <a:lumMod val="75000"/>
                    <a:lumOff val="25000"/>
                  </a:schemeClr>
                </a:solidFill>
                <a:effectLst/>
                <a:latin typeface="+mj-lt"/>
                <a:ea typeface="Roboto Light" panose="02000000000000000000" pitchFamily="2" charset="0"/>
                <a:cs typeface="Roboto Light" panose="02000000000000000000" pitchFamily="2" charset="0"/>
              </a:rPr>
              <a:t>за тоа како го примениле Кодексот:</a:t>
            </a:r>
            <a:endParaRPr lang="en-US" sz="1800" dirty="0">
              <a:solidFill>
                <a:schemeClr val="tx1">
                  <a:lumMod val="75000"/>
                  <a:lumOff val="25000"/>
                </a:schemeClr>
              </a:solidFill>
              <a:effectLst/>
              <a:latin typeface="+mj-lt"/>
              <a:ea typeface="Calibri" panose="020F0502020204030204" pitchFamily="34" charset="0"/>
            </a:endParaRPr>
          </a:p>
          <a:p>
            <a:pPr marL="627063" lvl="0" indent="-357188" algn="just">
              <a:lnSpc>
                <a:spcPct val="127000"/>
              </a:lnSpc>
              <a:spcBef>
                <a:spcPts val="0"/>
              </a:spcBef>
              <a:spcAft>
                <a:spcPts val="0"/>
              </a:spcAft>
              <a:buFont typeface="Symbol" panose="05050102010706020507" pitchFamily="18" charset="2"/>
              <a:buChar char=""/>
              <a:tabLst>
                <a:tab pos="984250" algn="l"/>
              </a:tabLst>
            </a:pPr>
            <a:r>
              <a:rPr lang="mk-MK" sz="1800" dirty="0">
                <a:solidFill>
                  <a:schemeClr val="tx1">
                    <a:lumMod val="75000"/>
                    <a:lumOff val="25000"/>
                  </a:schemeClr>
                </a:solidFill>
                <a:effectLst/>
                <a:latin typeface="+mj-lt"/>
                <a:ea typeface="Roboto Light" panose="02000000000000000000" pitchFamily="2" charset="0"/>
                <a:cs typeface="Roboto Light" panose="02000000000000000000" pitchFamily="2" charset="0"/>
              </a:rPr>
              <a:t>Пазарна капитализација во вредност од најмалку 5.000.000 евра.</a:t>
            </a:r>
            <a:endParaRPr lang="en-US" sz="1800" dirty="0">
              <a:solidFill>
                <a:schemeClr val="tx1">
                  <a:lumMod val="75000"/>
                  <a:lumOff val="25000"/>
                </a:schemeClr>
              </a:solidFill>
              <a:effectLst/>
              <a:latin typeface="+mj-lt"/>
              <a:ea typeface="Calibri" panose="020F0502020204030204" pitchFamily="34" charset="0"/>
            </a:endParaRPr>
          </a:p>
          <a:p>
            <a:pPr marL="627063" lvl="0" indent="-357188" algn="just">
              <a:lnSpc>
                <a:spcPct val="127000"/>
              </a:lnSpc>
              <a:spcBef>
                <a:spcPts val="0"/>
              </a:spcBef>
              <a:spcAft>
                <a:spcPts val="0"/>
              </a:spcAft>
              <a:buFont typeface="Symbol" panose="05050102010706020507" pitchFamily="18" charset="2"/>
              <a:buChar char=""/>
              <a:tabLst>
                <a:tab pos="984250" algn="l"/>
              </a:tabLst>
            </a:pPr>
            <a:r>
              <a:rPr lang="mk-MK" sz="1800" dirty="0">
                <a:solidFill>
                  <a:schemeClr val="tx1">
                    <a:lumMod val="75000"/>
                    <a:lumOff val="25000"/>
                  </a:schemeClr>
                </a:solidFill>
                <a:effectLst/>
                <a:latin typeface="+mj-lt"/>
                <a:ea typeface="Roboto Light" panose="02000000000000000000" pitchFamily="2" charset="0"/>
                <a:cs typeface="Roboto Light" panose="02000000000000000000" pitchFamily="2" charset="0"/>
              </a:rPr>
              <a:t>Најмалку 100 акционери.</a:t>
            </a:r>
            <a:endParaRPr lang="en-US" sz="1800" dirty="0">
              <a:solidFill>
                <a:schemeClr val="tx1">
                  <a:lumMod val="75000"/>
                  <a:lumOff val="25000"/>
                </a:schemeClr>
              </a:solidFill>
              <a:effectLst/>
              <a:latin typeface="+mj-lt"/>
              <a:ea typeface="Calibri" panose="020F0502020204030204" pitchFamily="34" charset="0"/>
            </a:endParaRPr>
          </a:p>
          <a:p>
            <a:pPr marL="627063" lvl="0" indent="-357188" algn="just">
              <a:lnSpc>
                <a:spcPct val="127000"/>
              </a:lnSpc>
              <a:spcBef>
                <a:spcPts val="0"/>
              </a:spcBef>
              <a:spcAft>
                <a:spcPts val="0"/>
              </a:spcAft>
              <a:buFont typeface="Symbol" panose="05050102010706020507" pitchFamily="18" charset="2"/>
              <a:buChar char=""/>
              <a:tabLst>
                <a:tab pos="984250" algn="l"/>
              </a:tabLst>
            </a:pPr>
            <a:r>
              <a:rPr lang="mk-MK" sz="1800" dirty="0">
                <a:solidFill>
                  <a:schemeClr val="tx1">
                    <a:lumMod val="75000"/>
                    <a:lumOff val="25000"/>
                  </a:schemeClr>
                </a:solidFill>
                <a:effectLst/>
                <a:latin typeface="+mj-lt"/>
                <a:ea typeface="Roboto Light" panose="02000000000000000000" pitchFamily="2" charset="0"/>
                <a:cs typeface="Roboto Light" panose="02000000000000000000" pitchFamily="2" charset="0"/>
              </a:rPr>
              <a:t>Најмалку 5% распространетост на родот на акциите во јавноста.</a:t>
            </a:r>
            <a:endParaRPr lang="en-US" sz="1800" dirty="0">
              <a:solidFill>
                <a:schemeClr val="tx1">
                  <a:lumMod val="75000"/>
                  <a:lumOff val="25000"/>
                </a:schemeClr>
              </a:solidFill>
              <a:effectLst/>
              <a:latin typeface="+mj-lt"/>
              <a:ea typeface="Calibri" panose="020F0502020204030204" pitchFamily="34" charset="0"/>
            </a:endParaRPr>
          </a:p>
          <a:p>
            <a:pPr marL="627063" lvl="0" indent="-357188" algn="just">
              <a:lnSpc>
                <a:spcPct val="100000"/>
              </a:lnSpc>
              <a:spcBef>
                <a:spcPts val="0"/>
              </a:spcBef>
              <a:spcAft>
                <a:spcPts val="0"/>
              </a:spcAft>
              <a:buFont typeface="Symbol" panose="05050102010706020507" pitchFamily="18" charset="2"/>
              <a:buChar char=""/>
              <a:tabLst>
                <a:tab pos="984250" algn="l"/>
              </a:tabLst>
            </a:pPr>
            <a:r>
              <a:rPr lang="mk-MK" sz="1800" dirty="0">
                <a:solidFill>
                  <a:schemeClr val="tx1">
                    <a:lumMod val="75000"/>
                    <a:lumOff val="25000"/>
                  </a:schemeClr>
                </a:solidFill>
                <a:effectLst/>
                <a:latin typeface="+mj-lt"/>
                <a:ea typeface="Roboto Light" panose="02000000000000000000" pitchFamily="2" charset="0"/>
                <a:cs typeface="Roboto Light" panose="02000000000000000000" pitchFamily="2" charset="0"/>
              </a:rPr>
              <a:t>Со акциите на издавачот се тргувало во најмалку 30% од вкупниот број на денови на тргување во тековната година.</a:t>
            </a:r>
            <a:endParaRPr lang="en-US" sz="1800" dirty="0">
              <a:solidFill>
                <a:schemeClr val="tx1">
                  <a:lumMod val="75000"/>
                  <a:lumOff val="25000"/>
                </a:schemeClr>
              </a:solidFill>
              <a:effectLst/>
              <a:latin typeface="+mj-lt"/>
              <a:ea typeface="Calibri" panose="020F0502020204030204" pitchFamily="34" charset="0"/>
            </a:endParaRPr>
          </a:p>
        </p:txBody>
      </p:sp>
      <p:sp>
        <p:nvSpPr>
          <p:cNvPr id="2" name="Text Placeholder 24">
            <a:extLst>
              <a:ext uri="{FF2B5EF4-FFF2-40B4-BE49-F238E27FC236}">
                <a16:creationId xmlns:a16="http://schemas.microsoft.com/office/drawing/2014/main" id="{63675B0F-DB97-5794-29C3-A2513B958CC8}"/>
              </a:ext>
            </a:extLst>
          </p:cNvPr>
          <p:cNvSpPr txBox="1">
            <a:spLocks/>
          </p:cNvSpPr>
          <p:nvPr/>
        </p:nvSpPr>
        <p:spPr>
          <a:xfrm>
            <a:off x="716496" y="4441602"/>
            <a:ext cx="5992422" cy="1056860"/>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50000"/>
                    <a:lumOff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spcAft>
                <a:spcPts val="0"/>
              </a:spcAft>
              <a:buFont typeface="Wingdings" panose="05000000000000000000" pitchFamily="2" charset="2"/>
              <a:buChar char="Ø"/>
            </a:pPr>
            <a:r>
              <a:rPr lang="mk-MK" sz="1800" dirty="0"/>
              <a:t>Само </a:t>
            </a:r>
            <a:r>
              <a:rPr lang="ru-RU" sz="1800" dirty="0"/>
              <a:t>28 (31%) од вкупно котираните 91 друштво ги исполниле критериумите и истите беа должни да известат за примената на Кодексот во 2022 година. </a:t>
            </a:r>
          </a:p>
          <a:p>
            <a:pPr marL="285750" indent="-285750">
              <a:buFont typeface="Wingdings" panose="05000000000000000000" pitchFamily="2" charset="2"/>
              <a:buChar char="Ø"/>
            </a:pPr>
            <a:r>
              <a:rPr lang="ru-RU" sz="1800" dirty="0"/>
              <a:t>Од 28-те друштва, 27 одговорија на прашалниците и се предмет на деталната анализа на усогласеноста</a:t>
            </a:r>
          </a:p>
          <a:p>
            <a:pPr marL="285750" indent="-285750">
              <a:buFont typeface="Wingdings" panose="05000000000000000000" pitchFamily="2" charset="2"/>
              <a:buChar char="Ø"/>
            </a:pPr>
            <a:endParaRPr lang="ru-RU" sz="1800" dirty="0"/>
          </a:p>
        </p:txBody>
      </p:sp>
    </p:spTree>
    <p:extLst>
      <p:ext uri="{BB962C8B-B14F-4D97-AF65-F5344CB8AC3E}">
        <p14:creationId xmlns:p14="http://schemas.microsoft.com/office/powerpoint/2010/main" val="269462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ADED37-21C3-4250-BD9E-659F018A7978}"/>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5</a:t>
            </a:fld>
            <a:endParaRPr lang="ru-RU" dirty="0"/>
          </a:p>
        </p:txBody>
      </p:sp>
      <p:graphicFrame>
        <p:nvGraphicFramePr>
          <p:cNvPr id="7" name="Table Placeholder 6">
            <a:extLst>
              <a:ext uri="{FF2B5EF4-FFF2-40B4-BE49-F238E27FC236}">
                <a16:creationId xmlns:a16="http://schemas.microsoft.com/office/drawing/2014/main" id="{59C411DD-E4B1-441B-AB81-A9445E90878D}"/>
              </a:ext>
            </a:extLst>
          </p:cNvPr>
          <p:cNvGraphicFramePr>
            <a:graphicFrameLocks noGrp="1"/>
          </p:cNvGraphicFramePr>
          <p:nvPr>
            <p:ph type="tbl" sz="quarter" idx="17"/>
            <p:extLst>
              <p:ext uri="{D42A27DB-BD31-4B8C-83A1-F6EECF244321}">
                <p14:modId xmlns:p14="http://schemas.microsoft.com/office/powerpoint/2010/main" val="2045789278"/>
              </p:ext>
            </p:extLst>
          </p:nvPr>
        </p:nvGraphicFramePr>
        <p:xfrm>
          <a:off x="3682385" y="1878452"/>
          <a:ext cx="5460432" cy="1188720"/>
        </p:xfrm>
        <a:graphic>
          <a:graphicData uri="http://schemas.openxmlformats.org/drawingml/2006/table">
            <a:tbl>
              <a:tblPr firstRow="1" bandRow="1">
                <a:tableStyleId>{5C22544A-7EE6-4342-B048-85BDC9FD1C3A}</a:tableStyleId>
              </a:tblPr>
              <a:tblGrid>
                <a:gridCol w="2283107">
                  <a:extLst>
                    <a:ext uri="{9D8B030D-6E8A-4147-A177-3AD203B41FA5}">
                      <a16:colId xmlns:a16="http://schemas.microsoft.com/office/drawing/2014/main" val="3413721457"/>
                    </a:ext>
                  </a:extLst>
                </a:gridCol>
                <a:gridCol w="788386">
                  <a:extLst>
                    <a:ext uri="{9D8B030D-6E8A-4147-A177-3AD203B41FA5}">
                      <a16:colId xmlns:a16="http://schemas.microsoft.com/office/drawing/2014/main" val="2742567690"/>
                    </a:ext>
                  </a:extLst>
                </a:gridCol>
                <a:gridCol w="988350">
                  <a:extLst>
                    <a:ext uri="{9D8B030D-6E8A-4147-A177-3AD203B41FA5}">
                      <a16:colId xmlns:a16="http://schemas.microsoft.com/office/drawing/2014/main" val="529259489"/>
                    </a:ext>
                  </a:extLst>
                </a:gridCol>
                <a:gridCol w="1400589">
                  <a:extLst>
                    <a:ext uri="{9D8B030D-6E8A-4147-A177-3AD203B41FA5}">
                      <a16:colId xmlns:a16="http://schemas.microsoft.com/office/drawing/2014/main" val="1743817430"/>
                    </a:ext>
                  </a:extLst>
                </a:gridCol>
              </a:tblGrid>
              <a:tr h="245954">
                <a:tc>
                  <a:txBody>
                    <a:bodyPr/>
                    <a:lstStyle/>
                    <a:p>
                      <a:endParaRPr lang="ru-RU" sz="11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tabLst>
                          <a:tab pos="292100" algn="l"/>
                          <a:tab pos="292735" algn="l"/>
                        </a:tabLst>
                      </a:pPr>
                      <a:r>
                        <a:rPr lang="mk-MK" sz="1100" dirty="0">
                          <a:solidFill>
                            <a:schemeClr val="bg1"/>
                          </a:solidFill>
                          <a:effectLst/>
                        </a:rPr>
                        <a:t>Супер Котација</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tabLst>
                          <a:tab pos="292100" algn="l"/>
                          <a:tab pos="292735" algn="l"/>
                        </a:tabLst>
                      </a:pPr>
                      <a:r>
                        <a:rPr lang="mk-MK" sz="1100" dirty="0">
                          <a:solidFill>
                            <a:schemeClr val="bg1"/>
                          </a:solidFill>
                          <a:effectLst/>
                        </a:rPr>
                        <a:t>Берзанска котација</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tabLst>
                          <a:tab pos="292100" algn="l"/>
                          <a:tab pos="292735" algn="l"/>
                        </a:tabLst>
                      </a:pPr>
                      <a:r>
                        <a:rPr lang="mk-MK" sz="1100" dirty="0">
                          <a:solidFill>
                            <a:schemeClr val="bg1"/>
                          </a:solidFill>
                          <a:effectLst/>
                        </a:rPr>
                        <a:t>Задолжителна котација</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96388793"/>
                  </a:ext>
                </a:extLst>
              </a:tr>
              <a:tr h="190055">
                <a:tc>
                  <a:txBody>
                    <a:bodyPr/>
                    <a:lstStyle/>
                    <a:p>
                      <a:pPr marL="0" algn="l" defTabSz="914400" rtl="0" eaLnBrk="1" latinLnBrk="0" hangingPunct="1"/>
                      <a:r>
                        <a:rPr lang="ru-RU" sz="1100" b="1" i="0" kern="1200" dirty="0">
                          <a:solidFill>
                            <a:schemeClr val="bg1"/>
                          </a:solidFill>
                          <a:latin typeface="+mn-lt"/>
                          <a:ea typeface="+mn-ea"/>
                          <a:cs typeface="+mn-cs"/>
                        </a:rPr>
                        <a:t>Вкупен број на котирани друштва</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tabLst>
                          <a:tab pos="292100" algn="l"/>
                          <a:tab pos="292735" algn="l"/>
                        </a:tabLst>
                      </a:pPr>
                      <a:r>
                        <a:rPr lang="mk-MK" sz="1100" b="1" dirty="0">
                          <a:solidFill>
                            <a:schemeClr val="accent1">
                              <a:lumMod val="75000"/>
                            </a:schemeClr>
                          </a:solidFill>
                          <a:effectLst/>
                        </a:rPr>
                        <a:t>1</a:t>
                      </a:r>
                      <a:endParaRPr lang="en-US" sz="1100" b="1" dirty="0">
                        <a:solidFill>
                          <a:schemeClr val="accent1">
                            <a:lumMod val="75000"/>
                          </a:schemeClr>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tabLst>
                          <a:tab pos="292100" algn="l"/>
                          <a:tab pos="292735" algn="l"/>
                        </a:tabLst>
                      </a:pPr>
                      <a:r>
                        <a:rPr lang="mk-MK" sz="1100" b="1" dirty="0">
                          <a:solidFill>
                            <a:schemeClr val="accent1">
                              <a:lumMod val="75000"/>
                            </a:schemeClr>
                          </a:solidFill>
                          <a:effectLst/>
                        </a:rPr>
                        <a:t>24</a:t>
                      </a:r>
                      <a:endParaRPr lang="en-US" sz="1100" b="1" dirty="0">
                        <a:solidFill>
                          <a:schemeClr val="accent1">
                            <a:lumMod val="75000"/>
                          </a:schemeClr>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algn="ctr">
                        <a:tabLst>
                          <a:tab pos="292100" algn="l"/>
                          <a:tab pos="292735" algn="l"/>
                        </a:tabLst>
                      </a:pPr>
                      <a:r>
                        <a:rPr lang="mk-MK" sz="1100" b="1" dirty="0">
                          <a:solidFill>
                            <a:schemeClr val="accent1">
                              <a:lumMod val="75000"/>
                            </a:schemeClr>
                          </a:solidFill>
                          <a:effectLst/>
                        </a:rPr>
                        <a:t>66</a:t>
                      </a:r>
                      <a:endParaRPr lang="en-US" sz="1100" b="1" dirty="0">
                        <a:solidFill>
                          <a:schemeClr val="accent1">
                            <a:lumMod val="75000"/>
                          </a:schemeClr>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2220844750"/>
                  </a:ext>
                </a:extLst>
              </a:tr>
              <a:tr h="436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i="0" kern="1200" noProof="0" dirty="0">
                          <a:solidFill>
                            <a:schemeClr val="bg1"/>
                          </a:solidFill>
                          <a:latin typeface="+mn-lt"/>
                          <a:ea typeface="+mn-ea"/>
                          <a:cs typeface="+mn-cs"/>
                        </a:rPr>
                        <a:t>Вкупен број на друштва кои се обврзани да известуваат за усогласеност со Кодексот</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tabLst>
                          <a:tab pos="292100" algn="l"/>
                          <a:tab pos="292735" algn="l"/>
                        </a:tabLst>
                      </a:pPr>
                      <a:r>
                        <a:rPr lang="mk-MK" sz="1100" b="1" dirty="0">
                          <a:solidFill>
                            <a:schemeClr val="accent1">
                              <a:lumMod val="75000"/>
                            </a:schemeClr>
                          </a:solidFill>
                          <a:effectLst/>
                        </a:rPr>
                        <a:t>1</a:t>
                      </a:r>
                      <a:endParaRPr lang="en-US" sz="1100" b="1" dirty="0">
                        <a:solidFill>
                          <a:schemeClr val="accent1">
                            <a:lumMod val="75000"/>
                          </a:schemeClr>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tabLst>
                          <a:tab pos="292100" algn="l"/>
                          <a:tab pos="292735" algn="l"/>
                        </a:tabLst>
                      </a:pPr>
                      <a:r>
                        <a:rPr lang="mk-MK" sz="1100" b="1" dirty="0">
                          <a:solidFill>
                            <a:schemeClr val="accent1">
                              <a:lumMod val="75000"/>
                            </a:schemeClr>
                          </a:solidFill>
                          <a:effectLst/>
                        </a:rPr>
                        <a:t>15</a:t>
                      </a:r>
                      <a:endParaRPr lang="en-US" sz="1100" b="1" dirty="0">
                        <a:solidFill>
                          <a:schemeClr val="accent1">
                            <a:lumMod val="75000"/>
                          </a:schemeClr>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tabLst>
                          <a:tab pos="292100" algn="l"/>
                          <a:tab pos="292735" algn="l"/>
                        </a:tabLst>
                      </a:pPr>
                      <a:r>
                        <a:rPr lang="mk-MK" sz="1100" b="1" dirty="0">
                          <a:solidFill>
                            <a:schemeClr val="accent1">
                              <a:lumMod val="75000"/>
                            </a:schemeClr>
                          </a:solidFill>
                          <a:effectLst/>
                        </a:rPr>
                        <a:t>12</a:t>
                      </a:r>
                      <a:endParaRPr lang="en-US" sz="1100" b="1" dirty="0">
                        <a:solidFill>
                          <a:schemeClr val="accent1">
                            <a:lumMod val="75000"/>
                          </a:schemeClr>
                        </a:solidFill>
                        <a:effectLst/>
                        <a:latin typeface="Calibri" panose="020F0502020204030204" pitchFamily="34" charset="0"/>
                        <a:ea typeface="Calibri" panose="020F0502020204030204" pitchFamily="34"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49748"/>
                  </a:ext>
                </a:extLst>
              </a:tr>
            </a:tbl>
          </a:graphicData>
        </a:graphic>
      </p:graphicFrame>
      <p:sp>
        <p:nvSpPr>
          <p:cNvPr id="6" name="Title 3">
            <a:extLst>
              <a:ext uri="{FF2B5EF4-FFF2-40B4-BE49-F238E27FC236}">
                <a16:creationId xmlns:a16="http://schemas.microsoft.com/office/drawing/2014/main" id="{C9627A28-7380-04BD-E02D-7E50564DBA32}"/>
              </a:ext>
            </a:extLst>
          </p:cNvPr>
          <p:cNvSpPr txBox="1">
            <a:spLocks/>
          </p:cNvSpPr>
          <p:nvPr/>
        </p:nvSpPr>
        <p:spPr>
          <a:xfrm>
            <a:off x="1087343" y="587506"/>
            <a:ext cx="11217755" cy="87201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r>
              <a:rPr lang="ru-RU" sz="2600" dirty="0">
                <a:solidFill>
                  <a:schemeClr val="accent2"/>
                </a:solidFill>
              </a:rPr>
              <a:t>Споредба на 28-те друштва со вкупниот број на котирани друштва</a:t>
            </a:r>
          </a:p>
        </p:txBody>
      </p:sp>
      <p:sp>
        <p:nvSpPr>
          <p:cNvPr id="11" name="Title 10">
            <a:extLst>
              <a:ext uri="{FF2B5EF4-FFF2-40B4-BE49-F238E27FC236}">
                <a16:creationId xmlns:a16="http://schemas.microsoft.com/office/drawing/2014/main" id="{44556936-7DA1-A768-E291-18254C5DCA5F}"/>
              </a:ext>
            </a:extLst>
          </p:cNvPr>
          <p:cNvSpPr>
            <a:spLocks noGrp="1"/>
          </p:cNvSpPr>
          <p:nvPr>
            <p:ph type="title"/>
          </p:nvPr>
        </p:nvSpPr>
        <p:spPr/>
        <p:txBody>
          <a:bodyPr>
            <a:normAutofit/>
          </a:bodyPr>
          <a:lstStyle/>
          <a:p>
            <a:r>
              <a:rPr lang="mk-MK" sz="2000" b="1" dirty="0"/>
              <a:t>31.12.2022</a:t>
            </a:r>
            <a:endParaRPr lang="en-US" sz="2000" b="1" dirty="0"/>
          </a:p>
        </p:txBody>
      </p:sp>
      <p:graphicFrame>
        <p:nvGraphicFramePr>
          <p:cNvPr id="2" name="Chart 1">
            <a:extLst>
              <a:ext uri="{FF2B5EF4-FFF2-40B4-BE49-F238E27FC236}">
                <a16:creationId xmlns:a16="http://schemas.microsoft.com/office/drawing/2014/main" id="{CD16BA50-8E0F-D25F-B8BE-29AAA31C9844}"/>
              </a:ext>
              <a:ext uri="{147F2762-F138-4A5C-976F-8EAC2B608ADB}">
                <a16:predDERef xmlns:a16="http://schemas.microsoft.com/office/drawing/2014/main" pred="{CA60CC58-8A6C-5A34-8355-72115C3E4A9C}"/>
              </a:ext>
            </a:extLst>
          </p:cNvPr>
          <p:cNvGraphicFramePr>
            <a:graphicFrameLocks/>
          </p:cNvGraphicFramePr>
          <p:nvPr>
            <p:extLst>
              <p:ext uri="{D42A27DB-BD31-4B8C-83A1-F6EECF244321}">
                <p14:modId xmlns:p14="http://schemas.microsoft.com/office/powerpoint/2010/main" val="741989618"/>
              </p:ext>
            </p:extLst>
          </p:nvPr>
        </p:nvGraphicFramePr>
        <p:xfrm>
          <a:off x="687978" y="3486101"/>
          <a:ext cx="4652796" cy="23541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2700DA4-3CD9-F393-ECC5-2C3E249239A9}"/>
              </a:ext>
              <a:ext uri="{147F2762-F138-4A5C-976F-8EAC2B608ADB}">
                <a16:predDERef xmlns:a16="http://schemas.microsoft.com/office/drawing/2014/main" pred="{544A3028-2CCD-F30F-050A-1D935C411AE6}"/>
              </a:ext>
            </a:extLst>
          </p:cNvPr>
          <p:cNvGraphicFramePr>
            <a:graphicFrameLocks/>
          </p:cNvGraphicFramePr>
          <p:nvPr>
            <p:extLst>
              <p:ext uri="{D42A27DB-BD31-4B8C-83A1-F6EECF244321}">
                <p14:modId xmlns:p14="http://schemas.microsoft.com/office/powerpoint/2010/main" val="1031150155"/>
              </p:ext>
            </p:extLst>
          </p:nvPr>
        </p:nvGraphicFramePr>
        <p:xfrm>
          <a:off x="6200682" y="3429000"/>
          <a:ext cx="4743838" cy="2411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237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576776"/>
            <a:ext cx="11217755" cy="872018"/>
          </a:xfrm>
        </p:spPr>
        <p:txBody>
          <a:bodyPr>
            <a:noAutofit/>
          </a:bodyPr>
          <a:lstStyle/>
          <a:p>
            <a:r>
              <a:rPr lang="ru-RU" sz="3000" dirty="0"/>
              <a:t>Извештај за следење на усогласеноста со Кодексот</a:t>
            </a:r>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908315" y="1877051"/>
            <a:ext cx="7039933" cy="3920718"/>
          </a:xfrm>
        </p:spPr>
        <p:txBody>
          <a:bodyPr>
            <a:noAutofit/>
          </a:bodyPr>
          <a:lstStyle/>
          <a:p>
            <a:r>
              <a:rPr lang="ru-RU" sz="2200" b="0" dirty="0"/>
              <a:t>Оценувањето на усогласеноста со Кодексот е извршено врз основа на податоците што се доставени од котираните друштва за усогласеноста со седумте делови на Кодексот и тоа: </a:t>
            </a:r>
          </a:p>
          <a:p>
            <a:endParaRPr lang="ru-RU" sz="2200" b="0" dirty="0"/>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6</a:t>
            </a:fld>
            <a:endParaRPr lang="ru-RU" dirty="0"/>
          </a:p>
        </p:txBody>
      </p:sp>
      <p:graphicFrame>
        <p:nvGraphicFramePr>
          <p:cNvPr id="2" name="Diagram 1">
            <a:extLst>
              <a:ext uri="{FF2B5EF4-FFF2-40B4-BE49-F238E27FC236}">
                <a16:creationId xmlns:a16="http://schemas.microsoft.com/office/drawing/2014/main" id="{1139C287-41DD-EE87-7965-D7E4750D5719}"/>
              </a:ext>
            </a:extLst>
          </p:cNvPr>
          <p:cNvGraphicFramePr/>
          <p:nvPr>
            <p:extLst>
              <p:ext uri="{D42A27DB-BD31-4B8C-83A1-F6EECF244321}">
                <p14:modId xmlns:p14="http://schemas.microsoft.com/office/powerpoint/2010/main" val="2128588021"/>
              </p:ext>
            </p:extLst>
          </p:nvPr>
        </p:nvGraphicFramePr>
        <p:xfrm>
          <a:off x="896985" y="1052159"/>
          <a:ext cx="10282198" cy="5586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21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a:xfrm>
            <a:off x="6900388" y="33090"/>
            <a:ext cx="5005312" cy="1606283"/>
          </a:xfrm>
        </p:spPr>
        <p:txBody>
          <a:bodyPr>
            <a:noAutofit/>
          </a:bodyPr>
          <a:lstStyle/>
          <a:p>
            <a:r>
              <a:rPr kumimoji="0" lang="ru-RU" sz="3000" b="1" i="0" u="none" strike="noStrike" kern="1200" cap="none" spc="-50" normalizeH="0" baseline="0" noProof="0" dirty="0">
                <a:ln>
                  <a:noFill/>
                </a:ln>
                <a:gradFill>
                  <a:gsLst>
                    <a:gs pos="0">
                      <a:srgbClr val="E48312"/>
                    </a:gs>
                    <a:gs pos="100000">
                      <a:srgbClr val="865640"/>
                    </a:gs>
                  </a:gsLst>
                  <a:lin ang="0" scaled="1"/>
                </a:gradFill>
                <a:effectLst/>
                <a:uLnTx/>
                <a:uFillTx/>
                <a:latin typeface="Calibri Light" panose="020F0302020204030204"/>
                <a:ea typeface="+mj-ea"/>
                <a:cs typeface="+mj-cs"/>
              </a:rPr>
              <a:t>Извештај за следење на усогласеноста со Кодексот</a:t>
            </a:r>
            <a:endParaRPr lang="ru-RU" sz="3800" dirty="0"/>
          </a:p>
        </p:txBody>
      </p:sp>
      <p:sp>
        <p:nvSpPr>
          <p:cNvPr id="6" name="Footer Placeholder 5">
            <a:extLst>
              <a:ext uri="{FF2B5EF4-FFF2-40B4-BE49-F238E27FC236}">
                <a16:creationId xmlns:a16="http://schemas.microsoft.com/office/drawing/2014/main" id="{983F41B9-CDD2-4DAB-9FE1-AA9A8E082060}"/>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7</a:t>
            </a:fld>
            <a:endParaRPr lang="ru-RU" dirty="0"/>
          </a:p>
        </p:txBody>
      </p:sp>
      <p:sp>
        <p:nvSpPr>
          <p:cNvPr id="4" name="Text Placeholder 3">
            <a:extLst>
              <a:ext uri="{FF2B5EF4-FFF2-40B4-BE49-F238E27FC236}">
                <a16:creationId xmlns:a16="http://schemas.microsoft.com/office/drawing/2014/main" id="{2B46C56E-82FC-4B02-954F-3AFACF2E8CBA}"/>
              </a:ext>
            </a:extLst>
          </p:cNvPr>
          <p:cNvSpPr>
            <a:spLocks noGrp="1"/>
          </p:cNvSpPr>
          <p:nvPr>
            <p:ph type="body" sz="quarter" idx="14"/>
          </p:nvPr>
        </p:nvSpPr>
        <p:spPr>
          <a:xfrm>
            <a:off x="6200503" y="2097153"/>
            <a:ext cx="5299225" cy="2916952"/>
          </a:xfrm>
        </p:spPr>
        <p:txBody>
          <a:bodyPr>
            <a:normAutofit/>
          </a:bodyPr>
          <a:lstStyle/>
          <a:p>
            <a:pPr marL="0" indent="0">
              <a:buNone/>
            </a:pPr>
            <a:r>
              <a:rPr lang="ru-RU" sz="1900" dirty="0">
                <a:solidFill>
                  <a:schemeClr val="tx1">
                    <a:lumMod val="75000"/>
                    <a:lumOff val="25000"/>
                  </a:schemeClr>
                </a:solidFill>
              </a:rPr>
              <a:t>Податоците за примената на Кодексот друштвата ги доставуваат преку:</a:t>
            </a:r>
          </a:p>
          <a:p>
            <a:r>
              <a:rPr lang="ru-RU" sz="1900" dirty="0">
                <a:solidFill>
                  <a:schemeClr val="tx1">
                    <a:lumMod val="75000"/>
                    <a:lumOff val="25000"/>
                  </a:schemeClr>
                </a:solidFill>
              </a:rPr>
              <a:t>Прашалникот „примени или појасни зошто не си применил“ (</a:t>
            </a:r>
            <a:r>
              <a:rPr lang="en-US" sz="1900" dirty="0">
                <a:solidFill>
                  <a:schemeClr val="tx1">
                    <a:lumMod val="75000"/>
                    <a:lumOff val="25000"/>
                  </a:schemeClr>
                </a:solidFill>
              </a:rPr>
              <a:t>Comply-or-Explain </a:t>
            </a:r>
            <a:r>
              <a:rPr lang="en-US" sz="1900" dirty="0" err="1">
                <a:solidFill>
                  <a:schemeClr val="tx1">
                    <a:lumMod val="75000"/>
                    <a:lumOff val="25000"/>
                  </a:schemeClr>
                </a:solidFill>
              </a:rPr>
              <a:t>Questionnair</a:t>
            </a:r>
            <a:r>
              <a:rPr lang="ru-RU" sz="1900" dirty="0">
                <a:solidFill>
                  <a:schemeClr val="tx1">
                    <a:lumMod val="75000"/>
                    <a:lumOff val="25000"/>
                  </a:schemeClr>
                </a:solidFill>
              </a:rPr>
              <a:t>е - </a:t>
            </a:r>
            <a:r>
              <a:rPr lang="en-US" sz="1900" dirty="0">
                <a:solidFill>
                  <a:schemeClr val="tx1">
                    <a:lumMod val="75000"/>
                    <a:lumOff val="25000"/>
                  </a:schemeClr>
                </a:solidFill>
              </a:rPr>
              <a:t>CEQ </a:t>
            </a:r>
            <a:r>
              <a:rPr lang="ru-RU" sz="1900" dirty="0">
                <a:solidFill>
                  <a:schemeClr val="tx1">
                    <a:lumMod val="75000"/>
                    <a:lumOff val="25000"/>
                  </a:schemeClr>
                </a:solidFill>
              </a:rPr>
              <a:t>Прашалник) и </a:t>
            </a:r>
          </a:p>
          <a:p>
            <a:r>
              <a:rPr lang="ru-RU" sz="1900" dirty="0">
                <a:solidFill>
                  <a:schemeClr val="tx1">
                    <a:lumMod val="75000"/>
                    <a:lumOff val="25000"/>
                  </a:schemeClr>
                </a:solidFill>
              </a:rPr>
              <a:t>Прашалникот за корпоративно управување (</a:t>
            </a:r>
            <a:r>
              <a:rPr lang="en-US" sz="1900" dirty="0">
                <a:solidFill>
                  <a:schemeClr val="tx1">
                    <a:lumMod val="75000"/>
                    <a:lumOff val="25000"/>
                  </a:schemeClr>
                </a:solidFill>
              </a:rPr>
              <a:t>Governance Information Questionnaire –GIQ </a:t>
            </a:r>
            <a:r>
              <a:rPr lang="ru-RU" sz="1900" dirty="0">
                <a:solidFill>
                  <a:schemeClr val="tx1">
                    <a:lumMod val="75000"/>
                    <a:lumOff val="25000"/>
                  </a:schemeClr>
                </a:solidFill>
              </a:rPr>
              <a:t>Прашалник )</a:t>
            </a:r>
          </a:p>
        </p:txBody>
      </p:sp>
      <p:pic>
        <p:nvPicPr>
          <p:cNvPr id="11" name="Picture Placeholder 10" descr="A white rectangular box with blue and brown lines&#10;&#10;Description automatically generated with medium confidence">
            <a:extLst>
              <a:ext uri="{FF2B5EF4-FFF2-40B4-BE49-F238E27FC236}">
                <a16:creationId xmlns:a16="http://schemas.microsoft.com/office/drawing/2014/main" id="{49E7235C-922E-8A7A-6F04-30B462EAC865}"/>
              </a:ext>
            </a:extLst>
          </p:cNvPr>
          <p:cNvPicPr>
            <a:picLocks noGrp="1" noChangeAspect="1"/>
          </p:cNvPicPr>
          <p:nvPr>
            <p:ph type="pic" sz="quarter" idx="15"/>
          </p:nvPr>
        </p:nvPicPr>
        <p:blipFill>
          <a:blip r:embed="rId2"/>
          <a:srcRect l="10107" r="10107"/>
          <a:stretch>
            <a:fillRect/>
          </a:stretch>
        </p:blipFill>
        <p:spPr/>
      </p:pic>
      <p:sp>
        <p:nvSpPr>
          <p:cNvPr id="21" name="Subtitle 4">
            <a:extLst>
              <a:ext uri="{FF2B5EF4-FFF2-40B4-BE49-F238E27FC236}">
                <a16:creationId xmlns:a16="http://schemas.microsoft.com/office/drawing/2014/main" id="{1387B0AE-D280-F266-FDDC-A9AE0E5456A5}"/>
              </a:ext>
            </a:extLst>
          </p:cNvPr>
          <p:cNvSpPr txBox="1">
            <a:spLocks/>
          </p:cNvSpPr>
          <p:nvPr/>
        </p:nvSpPr>
        <p:spPr>
          <a:xfrm>
            <a:off x="6200503" y="4499248"/>
            <a:ext cx="5714832" cy="1298521"/>
          </a:xfrm>
          <a:prstGeom prst="rect">
            <a:avLst/>
          </a:prstGeom>
          <a:ln>
            <a:solidFill>
              <a:schemeClr val="accent1">
                <a:lumMod val="40000"/>
                <a:lumOff val="60000"/>
              </a:schemeClr>
            </a:solidFill>
          </a:ln>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800" b="1" i="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9pPr>
          </a:lstStyle>
          <a:p>
            <a:pPr>
              <a:lnSpc>
                <a:spcPct val="100000"/>
              </a:lnSpc>
              <a:spcBef>
                <a:spcPts val="600"/>
              </a:spcBef>
            </a:pPr>
            <a:r>
              <a:rPr lang="ru-RU" sz="1700" b="0" dirty="0">
                <a:ln w="0"/>
                <a:effectLst>
                  <a:outerShdw blurRad="38100" dist="25400" dir="5400000" algn="ctr" rotWithShape="0">
                    <a:srgbClr val="6E747A">
                      <a:alpha val="43000"/>
                    </a:srgbClr>
                  </a:outerShdw>
                </a:effectLst>
              </a:rPr>
              <a:t>... за одговорите во прашалниците, дека истите се точни и вистинити и дека веродостојно ја отсликуваат примената на принципите и најдобрите практики на корпоративното управување од страна на друштвото пропишани со Кодексот одговара органот на управување на друштвото</a:t>
            </a:r>
          </a:p>
        </p:txBody>
      </p:sp>
    </p:spTree>
    <p:extLst>
      <p:ext uri="{BB962C8B-B14F-4D97-AF65-F5344CB8AC3E}">
        <p14:creationId xmlns:p14="http://schemas.microsoft.com/office/powerpoint/2010/main" val="269533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576776"/>
            <a:ext cx="11217755" cy="872018"/>
          </a:xfrm>
        </p:spPr>
        <p:txBody>
          <a:bodyPr>
            <a:noAutofit/>
          </a:bodyPr>
          <a:lstStyle/>
          <a:p>
            <a:r>
              <a:rPr lang="ru-RU" sz="3000" dirty="0"/>
              <a:t>ИЗВЕШТАЈ ЗА СЛЕДЕЊЕ НА УСОГЛАСЕНОСТА СО КОДЕКСОТ</a:t>
            </a:r>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795772" y="1877051"/>
            <a:ext cx="7245142" cy="1889406"/>
          </a:xfrm>
        </p:spPr>
        <p:txBody>
          <a:bodyPr>
            <a:noAutofit/>
          </a:bodyPr>
          <a:lstStyle/>
          <a:p>
            <a:pPr marL="342900" indent="-342900">
              <a:buFont typeface="Wingdings" panose="05000000000000000000" pitchFamily="2" charset="2"/>
              <a:buChar char="ü"/>
            </a:pPr>
            <a:r>
              <a:rPr lang="ru-RU" sz="2200" b="0" dirty="0">
                <a:solidFill>
                  <a:schemeClr val="tx1">
                    <a:lumMod val="75000"/>
                    <a:lumOff val="25000"/>
                  </a:schemeClr>
                </a:solidFill>
              </a:rPr>
              <a:t>Податоците за усогласеност се засноваат на одговорите на друштвата на Прашалниците </a:t>
            </a:r>
          </a:p>
          <a:p>
            <a:pPr marL="342900" indent="-342900">
              <a:buFont typeface="Wingdings" panose="05000000000000000000" pitchFamily="2" charset="2"/>
              <a:buChar char="ü"/>
            </a:pPr>
            <a:r>
              <a:rPr lang="ru-RU" sz="2200" b="0" dirty="0">
                <a:solidFill>
                  <a:schemeClr val="tx1">
                    <a:lumMod val="75000"/>
                    <a:lumOff val="25000"/>
                  </a:schemeClr>
                </a:solidFill>
              </a:rPr>
              <a:t>Користена е проценката  што самите друштва ја наведуваат за нивната усогласеност со конкретните одредби од Кодексот. </a:t>
            </a:r>
          </a:p>
          <a:p>
            <a:endParaRPr lang="ru-RU" sz="2200" b="0" dirty="0">
              <a:solidFill>
                <a:schemeClr val="tx1">
                  <a:lumMod val="75000"/>
                  <a:lumOff val="25000"/>
                </a:schemeClr>
              </a:solidFill>
            </a:endParaRPr>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p:txBody>
          <a:bodyPr/>
          <a:lstStyle/>
          <a:p>
            <a:r>
              <a:rPr lang="en-US" dirty="0"/>
              <a:t>ADD A FOOTER</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8</a:t>
            </a:fld>
            <a:endParaRPr lang="ru-RU" dirty="0"/>
          </a:p>
        </p:txBody>
      </p:sp>
      <p:sp>
        <p:nvSpPr>
          <p:cNvPr id="3" name="Subtitle 4">
            <a:extLst>
              <a:ext uri="{FF2B5EF4-FFF2-40B4-BE49-F238E27FC236}">
                <a16:creationId xmlns:a16="http://schemas.microsoft.com/office/drawing/2014/main" id="{4229CC8B-2652-5389-D27D-CA012DAB46A0}"/>
              </a:ext>
            </a:extLst>
          </p:cNvPr>
          <p:cNvSpPr txBox="1">
            <a:spLocks/>
          </p:cNvSpPr>
          <p:nvPr/>
        </p:nvSpPr>
        <p:spPr>
          <a:xfrm>
            <a:off x="759485" y="3701499"/>
            <a:ext cx="11217754" cy="1889406"/>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800" b="1" i="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lumMod val="75000"/>
                    <a:lumOff val="25000"/>
                  </a:schemeClr>
                </a:solidFill>
                <a:latin typeface="+mn-lt"/>
                <a:ea typeface="+mn-ea"/>
                <a:cs typeface="+mn-cs"/>
              </a:defRPr>
            </a:lvl9pPr>
          </a:lstStyle>
          <a:p>
            <a:pPr marL="342900" indent="-342900">
              <a:buFont typeface="Wingdings" panose="05000000000000000000" pitchFamily="2" charset="2"/>
              <a:buChar char="ü"/>
            </a:pPr>
            <a:r>
              <a:rPr lang="ru-RU" sz="2200" b="0" dirty="0">
                <a:solidFill>
                  <a:schemeClr val="tx1">
                    <a:lumMod val="75000"/>
                    <a:lumOff val="25000"/>
                  </a:schemeClr>
                </a:solidFill>
              </a:rPr>
              <a:t>Процентите на  усогласеност добиени како резултат на анализите на одговорите се збирни податоци и се однесуваат на сите анализирани друштва заедно и истите се разликуваат од процентот на усогласеност со  конкретен дел или одредба од Кодексот на секое друштво поединечно. </a:t>
            </a:r>
          </a:p>
          <a:p>
            <a:endParaRPr lang="ru-RU" sz="2200" b="0" dirty="0">
              <a:solidFill>
                <a:schemeClr val="tx1">
                  <a:lumMod val="75000"/>
                  <a:lumOff val="25000"/>
                </a:schemeClr>
              </a:solidFill>
            </a:endParaRPr>
          </a:p>
        </p:txBody>
      </p:sp>
    </p:spTree>
    <p:extLst>
      <p:ext uri="{BB962C8B-B14F-4D97-AF65-F5344CB8AC3E}">
        <p14:creationId xmlns:p14="http://schemas.microsoft.com/office/powerpoint/2010/main" val="54684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576776"/>
            <a:ext cx="11217755" cy="872018"/>
          </a:xfrm>
        </p:spPr>
        <p:txBody>
          <a:bodyPr>
            <a:noAutofit/>
          </a:bodyPr>
          <a:lstStyle/>
          <a:p>
            <a:r>
              <a:rPr lang="ru-RU" sz="3000" dirty="0"/>
              <a:t>ИЗВЕШТАЈ ЗА СЛЕДЕЊЕ НА УСОГЛАСЕНОСТА СО КОДЕКСОТ</a:t>
            </a:r>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795772" y="1935106"/>
            <a:ext cx="7630776" cy="4404173"/>
          </a:xfrm>
        </p:spPr>
        <p:txBody>
          <a:bodyPr>
            <a:noAutofit/>
          </a:bodyPr>
          <a:lstStyle/>
          <a:p>
            <a:pPr marL="342900" indent="-342900">
              <a:buFont typeface="Wingdings" panose="05000000000000000000" pitchFamily="2" charset="2"/>
              <a:buChar char="ü"/>
            </a:pPr>
            <a:r>
              <a:rPr lang="ru-RU" sz="2200" b="0" dirty="0">
                <a:solidFill>
                  <a:schemeClr val="tx1">
                    <a:lumMod val="75000"/>
                    <a:lumOff val="25000"/>
                  </a:schemeClr>
                </a:solidFill>
              </a:rPr>
              <a:t>За целите на утврдување на севкупната усогласеност на друштвата со Кодексот, користена е следната методологија на вреднување со следната градација во бодови за одговор во CEQ Прашалникот:</a:t>
            </a:r>
          </a:p>
          <a:p>
            <a:pPr marL="987425" indent="-276225">
              <a:spcBef>
                <a:spcPts val="600"/>
              </a:spcBef>
              <a:spcAft>
                <a:spcPts val="0"/>
              </a:spcAft>
              <a:buFont typeface="Arial" panose="020B0604020202020204" pitchFamily="34" charset="0"/>
              <a:buChar char="•"/>
            </a:pPr>
            <a:r>
              <a:rPr lang="ru-RU" sz="2200" dirty="0">
                <a:solidFill>
                  <a:schemeClr val="tx1">
                    <a:lumMod val="75000"/>
                    <a:lumOff val="25000"/>
                  </a:schemeClr>
                </a:solidFill>
              </a:rPr>
              <a:t>целосна усогласеност </a:t>
            </a:r>
            <a:r>
              <a:rPr lang="ru-RU" sz="2200" b="0" dirty="0">
                <a:solidFill>
                  <a:schemeClr val="tx1">
                    <a:lumMod val="75000"/>
                    <a:lumOff val="25000"/>
                  </a:schemeClr>
                </a:solidFill>
              </a:rPr>
              <a:t>и одговор „Да“ - 1 бод. </a:t>
            </a:r>
          </a:p>
          <a:p>
            <a:pPr marL="987425" indent="-276225">
              <a:spcBef>
                <a:spcPts val="600"/>
              </a:spcBef>
              <a:spcAft>
                <a:spcPts val="0"/>
              </a:spcAft>
              <a:buFont typeface="Arial" panose="020B0604020202020204" pitchFamily="34" charset="0"/>
              <a:buChar char="•"/>
            </a:pPr>
            <a:r>
              <a:rPr lang="ru-RU" sz="2200" b="0" dirty="0">
                <a:solidFill>
                  <a:schemeClr val="tx1">
                    <a:lumMod val="75000"/>
                    <a:lumOff val="25000"/>
                  </a:schemeClr>
                </a:solidFill>
              </a:rPr>
              <a:t>кога одредбата е „</a:t>
            </a:r>
            <a:r>
              <a:rPr lang="ru-RU" sz="2200" dirty="0">
                <a:solidFill>
                  <a:schemeClr val="tx1">
                    <a:lumMod val="75000"/>
                    <a:lumOff val="25000"/>
                  </a:schemeClr>
                </a:solidFill>
              </a:rPr>
              <a:t>неприменлива</a:t>
            </a:r>
            <a:r>
              <a:rPr lang="ru-RU" sz="2200" b="0" dirty="0">
                <a:solidFill>
                  <a:schemeClr val="tx1">
                    <a:lumMod val="75000"/>
                    <a:lumOff val="25000"/>
                  </a:schemeClr>
                </a:solidFill>
              </a:rPr>
              <a:t>“, друштвото се смета како целосно усогласено - 1 бод. </a:t>
            </a:r>
          </a:p>
          <a:p>
            <a:pPr marL="987425" indent="-276225">
              <a:spcBef>
                <a:spcPts val="600"/>
              </a:spcBef>
              <a:spcAft>
                <a:spcPts val="0"/>
              </a:spcAft>
              <a:buFont typeface="Arial" panose="020B0604020202020204" pitchFamily="34" charset="0"/>
              <a:buChar char="•"/>
            </a:pPr>
            <a:r>
              <a:rPr lang="ru-RU" sz="2200" dirty="0">
                <a:solidFill>
                  <a:schemeClr val="tx1">
                    <a:lumMod val="75000"/>
                    <a:lumOff val="25000"/>
                  </a:schemeClr>
                </a:solidFill>
              </a:rPr>
              <a:t>делумна усогласеност </a:t>
            </a:r>
            <a:r>
              <a:rPr lang="ru-RU" sz="2200" b="0" dirty="0">
                <a:solidFill>
                  <a:schemeClr val="tx1">
                    <a:lumMod val="75000"/>
                    <a:lumOff val="25000"/>
                  </a:schemeClr>
                </a:solidFill>
              </a:rPr>
              <a:t>и одговор „Делумно“ – 0.5 бода. </a:t>
            </a:r>
          </a:p>
          <a:p>
            <a:pPr marL="987425" indent="-276225">
              <a:spcBef>
                <a:spcPts val="600"/>
              </a:spcBef>
              <a:spcAft>
                <a:spcPts val="0"/>
              </a:spcAft>
              <a:buFont typeface="Arial" panose="020B0604020202020204" pitchFamily="34" charset="0"/>
              <a:buChar char="•"/>
            </a:pPr>
            <a:r>
              <a:rPr lang="ru-RU" sz="2200" dirty="0">
                <a:solidFill>
                  <a:schemeClr val="tx1">
                    <a:lumMod val="75000"/>
                    <a:lumOff val="25000"/>
                  </a:schemeClr>
                </a:solidFill>
              </a:rPr>
              <a:t>неусогласеност</a:t>
            </a:r>
            <a:r>
              <a:rPr lang="ru-RU" sz="2200" b="0" dirty="0">
                <a:solidFill>
                  <a:schemeClr val="tx1">
                    <a:lumMod val="75000"/>
                    <a:lumOff val="25000"/>
                  </a:schemeClr>
                </a:solidFill>
              </a:rPr>
              <a:t> и одговор во </a:t>
            </a:r>
          </a:p>
          <a:p>
            <a:pPr marL="711200">
              <a:spcBef>
                <a:spcPts val="600"/>
              </a:spcBef>
              <a:spcAft>
                <a:spcPts val="0"/>
              </a:spcAft>
            </a:pPr>
            <a:r>
              <a:rPr lang="ru-RU" sz="2200" b="0" dirty="0">
                <a:solidFill>
                  <a:schemeClr val="tx1">
                    <a:lumMod val="75000"/>
                    <a:lumOff val="25000"/>
                  </a:schemeClr>
                </a:solidFill>
              </a:rPr>
              <a:t>    CEQ Прашалникот „Не“ -  (0) бода. </a:t>
            </a:r>
          </a:p>
          <a:p>
            <a:pPr marL="536575" indent="-173038">
              <a:buFont typeface="Arial" panose="020B0604020202020204" pitchFamily="34" charset="0"/>
              <a:buChar char="•"/>
            </a:pPr>
            <a:endParaRPr lang="ru-RU" sz="2200" b="0" dirty="0">
              <a:solidFill>
                <a:schemeClr val="tx1">
                  <a:lumMod val="75000"/>
                  <a:lumOff val="25000"/>
                </a:schemeClr>
              </a:solidFill>
            </a:endParaRPr>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9</a:t>
            </a:fld>
            <a:endParaRPr lang="ru-RU" dirty="0"/>
          </a:p>
        </p:txBody>
      </p:sp>
    </p:spTree>
    <p:extLst>
      <p:ext uri="{BB962C8B-B14F-4D97-AF65-F5344CB8AC3E}">
        <p14:creationId xmlns:p14="http://schemas.microsoft.com/office/powerpoint/2010/main" val="426644353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12024DF7-0783-4549-86B7-A48B29FBA9C2}">
  <ds:schemaRefs>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sharepoint/v3"/>
    <ds:schemaRef ds:uri="fb0879af-3eba-417a-a55a-ffe6dcd6ca77"/>
    <ds:schemaRef ds:uri="6dc4bcd6-49db-4c07-9060-8acfc67cef9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643</TotalTime>
  <Words>1661</Words>
  <Application>Microsoft Office PowerPoint</Application>
  <PresentationFormat>Widescreen</PresentationFormat>
  <Paragraphs>274</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Roboto Light</vt:lpstr>
      <vt:lpstr>Symbol</vt:lpstr>
      <vt:lpstr>Wingdings</vt:lpstr>
      <vt:lpstr>Retrospect</vt:lpstr>
      <vt:lpstr>Извештај  за следење на усогласеноста на котираните друштва со Кодексот за корпоративно управување</vt:lpstr>
      <vt:lpstr>Кодекс за корпоративно управување на акционерските друштва котирани на Македонска Берза АД Скопје</vt:lpstr>
      <vt:lpstr>Извештај за следење на усогласеноста со Кодексот</vt:lpstr>
      <vt:lpstr>Извештај за следење на усогласеноста со Кодексот</vt:lpstr>
      <vt:lpstr>31.12.2022</vt:lpstr>
      <vt:lpstr>Извештај за следење на усогласеноста со Кодексот</vt:lpstr>
      <vt:lpstr>Извештај за следење на усогласеноста со Кодексот</vt:lpstr>
      <vt:lpstr>ИЗВЕШТАЈ ЗА СЛЕДЕЊЕ НА УСОГЛАСЕНОСТА СО КОДЕКСОТ</vt:lpstr>
      <vt:lpstr>ИЗВЕШТАЈ ЗА СЛЕДЕЊЕ НА УСОГЛАСЕНОСТА СО КОДЕКСОТ</vt:lpstr>
      <vt:lpstr>Просечната стапка на усогласеност со Кодексот од страна на сите 27 друштва изнесува 76%. </vt:lpstr>
      <vt:lpstr>PowerPoint Presentation</vt:lpstr>
      <vt:lpstr>PowerPoint Presentation</vt:lpstr>
      <vt:lpstr>PowerPoint Presentation</vt:lpstr>
      <vt:lpstr>Дел 2: Надзорен одбор</vt:lpstr>
      <vt:lpstr>Дел 2: Надзорен одбор</vt:lpstr>
      <vt:lpstr>Дел 2: Надзорен одбор</vt:lpstr>
      <vt:lpstr>Дел 2: Надзорен одбор</vt:lpstr>
      <vt:lpstr>ЗАКЛУЧОЦИ</vt:lpstr>
      <vt:lpstr>ИЗВЕШТАЈ ЗА СЛЕДЕЊЕ НА УСОГЛАСЕНОСТА СО КОДЕКСОТ - ОПШТИ ЗАКЛУЧОЦИ</vt:lpstr>
      <vt:lpstr>ИЗВЕШТАЈ ЗА СЛЕДЕЊЕ НА УСОГЛАСЕНОСТА СО КОДЕКСОТ - ОПШТИ ЗАКЛУЧОЦИ</vt:lpstr>
      <vt:lpstr>ИЗВЕШТАЈ ЗА СЛЕДЕЊЕ НА УСОГЛАСЕНОСТА СО КОДЕКСОТ - ИДНИ АКТИВНОСТИ НА БЕРЗАТА</vt:lpstr>
      <vt:lpstr>ИЗВЕШТАЈ ЗА СЛЕДЕЊЕ НА УСОГЛАСЕНОСТА СО КОДЕКСОТ - ОЧЕКУВАЊА</vt:lpstr>
      <vt:lpstr>БЛАГОДАРИМЕ ЗА ВНИМАНИЕТО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Zorica  Asenova</dc:creator>
  <cp:lastModifiedBy>Zorica  Asenova</cp:lastModifiedBy>
  <cp:revision>63</cp:revision>
  <dcterms:created xsi:type="dcterms:W3CDTF">2023-09-24T05:55:11Z</dcterms:created>
  <dcterms:modified xsi:type="dcterms:W3CDTF">2023-09-26T09:47:12Z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